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6"/>
    <p:sldMasterId id="2147483695" r:id="rId7"/>
    <p:sldMasterId id="2147483708" r:id="rId8"/>
    <p:sldMasterId id="2147483722" r:id="rId9"/>
  </p:sldMasterIdLst>
  <p:notesMasterIdLst>
    <p:notesMasterId r:id="rId51"/>
  </p:notesMasterIdLst>
  <p:handoutMasterIdLst>
    <p:handoutMasterId r:id="rId52"/>
  </p:handoutMasterIdLst>
  <p:sldIdLst>
    <p:sldId id="483" r:id="rId10"/>
    <p:sldId id="718" r:id="rId11"/>
    <p:sldId id="770" r:id="rId12"/>
    <p:sldId id="761" r:id="rId13"/>
    <p:sldId id="717" r:id="rId14"/>
    <p:sldId id="610" r:id="rId15"/>
    <p:sldId id="762" r:id="rId16"/>
    <p:sldId id="727" r:id="rId17"/>
    <p:sldId id="728" r:id="rId18"/>
    <p:sldId id="763" r:id="rId19"/>
    <p:sldId id="787" r:id="rId20"/>
    <p:sldId id="730" r:id="rId21"/>
    <p:sldId id="731" r:id="rId22"/>
    <p:sldId id="732" r:id="rId23"/>
    <p:sldId id="764" r:id="rId24"/>
    <p:sldId id="733" r:id="rId25"/>
    <p:sldId id="788" r:id="rId26"/>
    <p:sldId id="734" r:id="rId27"/>
    <p:sldId id="739" r:id="rId28"/>
    <p:sldId id="765" r:id="rId29"/>
    <p:sldId id="740" r:id="rId30"/>
    <p:sldId id="741" r:id="rId31"/>
    <p:sldId id="758" r:id="rId32"/>
    <p:sldId id="766" r:id="rId33"/>
    <p:sldId id="743" r:id="rId34"/>
    <p:sldId id="780" r:id="rId35"/>
    <p:sldId id="781" r:id="rId36"/>
    <p:sldId id="782" r:id="rId37"/>
    <p:sldId id="783" r:id="rId38"/>
    <p:sldId id="744" r:id="rId39"/>
    <p:sldId id="768" r:id="rId40"/>
    <p:sldId id="675" r:id="rId41"/>
    <p:sldId id="784" r:id="rId42"/>
    <p:sldId id="785" r:id="rId43"/>
    <p:sldId id="753" r:id="rId44"/>
    <p:sldId id="760" r:id="rId45"/>
    <p:sldId id="719" r:id="rId46"/>
    <p:sldId id="767" r:id="rId47"/>
    <p:sldId id="755" r:id="rId48"/>
    <p:sldId id="756" r:id="rId49"/>
    <p:sldId id="757" r:id="rId5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44">
          <p15:clr>
            <a:srgbClr val="A4A3A4"/>
          </p15:clr>
        </p15:guide>
        <p15:guide id="3" orient="horz" pos="4176">
          <p15:clr>
            <a:srgbClr val="A4A3A4"/>
          </p15:clr>
        </p15:guide>
        <p15:guide id="4" orient="horz" pos="912">
          <p15:clr>
            <a:srgbClr val="A4A3A4"/>
          </p15:clr>
        </p15:guide>
        <p15:guide id="5" orient="horz" pos="1200">
          <p15:clr>
            <a:srgbClr val="A4A3A4"/>
          </p15:clr>
        </p15:guide>
        <p15:guide id="6" orient="horz" pos="1488">
          <p15:clr>
            <a:srgbClr val="A4A3A4"/>
          </p15:clr>
        </p15:guide>
        <p15:guide id="7" orient="horz" pos="2736">
          <p15:clr>
            <a:srgbClr val="A4A3A4"/>
          </p15:clr>
        </p15:guide>
        <p15:guide id="8" orient="horz" pos="1114">
          <p15:clr>
            <a:srgbClr val="A4A3A4"/>
          </p15:clr>
        </p15:guide>
        <p15:guide id="9" pos="3839">
          <p15:clr>
            <a:srgbClr val="A4A3A4"/>
          </p15:clr>
        </p15:guide>
        <p15:guide id="10" pos="323">
          <p15:clr>
            <a:srgbClr val="A4A3A4"/>
          </p15:clr>
        </p15:guide>
        <p15:guide id="11" pos="7355">
          <p15:clr>
            <a:srgbClr val="A4A3A4"/>
          </p15:clr>
        </p15:guide>
        <p15:guide id="12" pos="611">
          <p15:clr>
            <a:srgbClr val="A4A3A4"/>
          </p15:clr>
        </p15:guide>
        <p15:guide id="13" pos="7067">
          <p15:clr>
            <a:srgbClr val="A4A3A4"/>
          </p15:clr>
        </p15:guide>
        <p15:guide id="14" pos="1187">
          <p15:clr>
            <a:srgbClr val="A4A3A4"/>
          </p15:clr>
        </p15:guide>
        <p15:guide id="15" pos="64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m Guckenheimer" initials="S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7C80"/>
    <a:srgbClr val="FF5050"/>
    <a:srgbClr val="FFCC00"/>
    <a:srgbClr val="FF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265" autoAdjust="0"/>
    <p:restoredTop sz="86412" autoAdjust="0"/>
  </p:normalViewPr>
  <p:slideViewPr>
    <p:cSldViewPr snapToGrid="0">
      <p:cViewPr varScale="1">
        <p:scale>
          <a:sx n="76" d="100"/>
          <a:sy n="76" d="100"/>
        </p:scale>
        <p:origin x="58" y="77"/>
      </p:cViewPr>
      <p:guideLst>
        <p:guide orient="horz" pos="2160"/>
        <p:guide orient="horz" pos="144"/>
        <p:guide orient="horz" pos="4176"/>
        <p:guide orient="horz" pos="912"/>
        <p:guide orient="horz" pos="1200"/>
        <p:guide orient="horz" pos="1488"/>
        <p:guide orient="horz" pos="2736"/>
        <p:guide orient="horz" pos="1114"/>
        <p:guide pos="3839"/>
        <p:guide pos="323"/>
        <p:guide pos="7355"/>
        <p:guide pos="611"/>
        <p:guide pos="7067"/>
        <p:guide pos="1187"/>
        <p:guide pos="6491"/>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http://vso-bi/my/VSO%20Reports/Monthly%20Service%20Reviews%20(MSR)/Total%20Growth%20in%20Users%20and%20Accou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vso-bi/my/VSO%20Reports/Monthly%20Service%20Reviews%20(MSR)/Total%20Growth%20in%20Users%20and%20Accoun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 Growth</a:t>
            </a:r>
            <a:r>
              <a:rPr lang="en-US" sz="1600" b="1" baseline="0" dirty="0"/>
              <a:t> in Active Accounts (by </a:t>
            </a:r>
            <a:r>
              <a:rPr lang="en-US" sz="1600" b="1" baseline="0" dirty="0" smtClean="0"/>
              <a:t>Services)</a:t>
            </a:r>
            <a:endParaRPr lang="en-US" sz="1600" b="1" dirty="0"/>
          </a:p>
        </c:rich>
      </c:tx>
      <c:layout>
        <c:manualLayout>
          <c:xMode val="edge"/>
          <c:yMode val="edge"/>
          <c:x val="0.16066420638559809"/>
          <c:y val="2.6871046636858516E-3"/>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1195745847231063E-2"/>
          <c:y val="0.17365071865166815"/>
          <c:w val="0.89325944294026083"/>
          <c:h val="0.65956944890746894"/>
        </c:manualLayout>
      </c:layout>
      <c:lineChart>
        <c:grouping val="standard"/>
        <c:varyColors val="0"/>
        <c:ser>
          <c:idx val="2"/>
          <c:order val="0"/>
          <c:tx>
            <c:strRef>
              <c:f>'Service Usage Data'!$P$28</c:f>
              <c:strCache>
                <c:ptCount val="1"/>
                <c:pt idx="0">
                  <c:v>Build Active Accounts</c:v>
                </c:pt>
              </c:strCache>
            </c:strRef>
          </c:tx>
          <c:spPr>
            <a:ln w="28575" cap="rnd">
              <a:solidFill>
                <a:schemeClr val="accent3"/>
              </a:solidFill>
              <a:round/>
            </a:ln>
            <a:effectLst/>
          </c:spPr>
          <c:marker>
            <c:symbol val="none"/>
          </c:marker>
          <c:cat>
            <c:strRef>
              <c:f>'Service Usage Data'!$V$26:$Z$26</c:f>
              <c:strCache>
                <c:ptCount val="5"/>
                <c:pt idx="0">
                  <c:v>Oct-13</c:v>
                </c:pt>
                <c:pt idx="1">
                  <c:v>Nov-13</c:v>
                </c:pt>
                <c:pt idx="2">
                  <c:v>Dec-13</c:v>
                </c:pt>
                <c:pt idx="3">
                  <c:v>Jan-14</c:v>
                </c:pt>
                <c:pt idx="4">
                  <c:v>Feb-14</c:v>
                </c:pt>
              </c:strCache>
            </c:strRef>
          </c:cat>
          <c:val>
            <c:numRef>
              <c:f>'Service Usage Data'!$V$28:$Z$28</c:f>
              <c:numCache>
                <c:formatCode>0.00%</c:formatCode>
                <c:ptCount val="5"/>
                <c:pt idx="0">
                  <c:v>0.23006612213146635</c:v>
                </c:pt>
                <c:pt idx="1">
                  <c:v>0.11683794466403162</c:v>
                </c:pt>
                <c:pt idx="2">
                  <c:v>-4.3176670441676106E-2</c:v>
                </c:pt>
                <c:pt idx="3">
                  <c:v>5.4297973072939786E-2</c:v>
                </c:pt>
                <c:pt idx="4">
                  <c:v>4.0415380297502107E-2</c:v>
                </c:pt>
              </c:numCache>
            </c:numRef>
          </c:val>
          <c:smooth val="0"/>
        </c:ser>
        <c:ser>
          <c:idx val="0"/>
          <c:order val="1"/>
          <c:tx>
            <c:strRef>
              <c:f>'Service Usage Data'!$P$29</c:f>
              <c:strCache>
                <c:ptCount val="1"/>
                <c:pt idx="0">
                  <c:v>ELS Active Accounts</c:v>
                </c:pt>
              </c:strCache>
            </c:strRef>
          </c:tx>
          <c:spPr>
            <a:ln w="28575" cap="rnd">
              <a:solidFill>
                <a:schemeClr val="accent1"/>
              </a:solidFill>
              <a:round/>
            </a:ln>
            <a:effectLst/>
          </c:spPr>
          <c:marker>
            <c:symbol val="none"/>
          </c:marker>
          <c:cat>
            <c:strRef>
              <c:f>'Service Usage Data'!$V$26:$Z$26</c:f>
              <c:strCache>
                <c:ptCount val="5"/>
                <c:pt idx="0">
                  <c:v>Oct-13</c:v>
                </c:pt>
                <c:pt idx="1">
                  <c:v>Nov-13</c:v>
                </c:pt>
                <c:pt idx="2">
                  <c:v>Dec-13</c:v>
                </c:pt>
                <c:pt idx="3">
                  <c:v>Jan-14</c:v>
                </c:pt>
                <c:pt idx="4">
                  <c:v>Feb-14</c:v>
                </c:pt>
              </c:strCache>
            </c:strRef>
          </c:cat>
          <c:val>
            <c:numRef>
              <c:f>'Service Usage Data'!$V$29:$Z$29</c:f>
              <c:numCache>
                <c:formatCode>0.00%</c:formatCode>
                <c:ptCount val="5"/>
                <c:pt idx="0">
                  <c:v>0.18382352941176472</c:v>
                </c:pt>
                <c:pt idx="1">
                  <c:v>0.47826086956521741</c:v>
                </c:pt>
                <c:pt idx="2">
                  <c:v>-0.1092436974789916</c:v>
                </c:pt>
                <c:pt idx="3">
                  <c:v>0.45283018867924529</c:v>
                </c:pt>
                <c:pt idx="4">
                  <c:v>-2.2727272727272728E-2</c:v>
                </c:pt>
              </c:numCache>
            </c:numRef>
          </c:val>
          <c:smooth val="0"/>
        </c:ser>
        <c:ser>
          <c:idx val="1"/>
          <c:order val="2"/>
          <c:tx>
            <c:strRef>
              <c:f>'Service Usage Data'!$P$30</c:f>
              <c:strCache>
                <c:ptCount val="1"/>
                <c:pt idx="0">
                  <c:v>AI Active Accounts</c:v>
                </c:pt>
              </c:strCache>
            </c:strRef>
          </c:tx>
          <c:spPr>
            <a:ln w="28575" cap="rnd">
              <a:solidFill>
                <a:schemeClr val="accent2"/>
              </a:solidFill>
              <a:round/>
            </a:ln>
            <a:effectLst/>
          </c:spPr>
          <c:marker>
            <c:symbol val="none"/>
          </c:marker>
          <c:cat>
            <c:strRef>
              <c:f>'Service Usage Data'!$V$26:$Z$26</c:f>
              <c:strCache>
                <c:ptCount val="5"/>
                <c:pt idx="0">
                  <c:v>Oct-13</c:v>
                </c:pt>
                <c:pt idx="1">
                  <c:v>Nov-13</c:v>
                </c:pt>
                <c:pt idx="2">
                  <c:v>Dec-13</c:v>
                </c:pt>
                <c:pt idx="3">
                  <c:v>Jan-14</c:v>
                </c:pt>
                <c:pt idx="4">
                  <c:v>Feb-14</c:v>
                </c:pt>
              </c:strCache>
            </c:strRef>
          </c:cat>
          <c:val>
            <c:numRef>
              <c:f>'Service Usage Data'!$V$30:$Z$30</c:f>
              <c:numCache>
                <c:formatCode>0.00%</c:formatCode>
                <c:ptCount val="5"/>
                <c:pt idx="0">
                  <c:v>-0.17938931297709923</c:v>
                </c:pt>
                <c:pt idx="1">
                  <c:v>1.3488372093023255</c:v>
                </c:pt>
                <c:pt idx="2">
                  <c:v>0.69702970297029698</c:v>
                </c:pt>
                <c:pt idx="3">
                  <c:v>-9.3348891481913651E-2</c:v>
                </c:pt>
                <c:pt idx="4">
                  <c:v>0.47361647361647363</c:v>
                </c:pt>
              </c:numCache>
            </c:numRef>
          </c:val>
          <c:smooth val="0"/>
        </c:ser>
        <c:ser>
          <c:idx val="3"/>
          <c:order val="3"/>
          <c:tx>
            <c:strRef>
              <c:f>'Service Usage Data'!$P$31</c:f>
              <c:strCache>
                <c:ptCount val="1"/>
                <c:pt idx="0">
                  <c:v>Monaco Active Websites</c:v>
                </c:pt>
              </c:strCache>
            </c:strRef>
          </c:tx>
          <c:spPr>
            <a:ln w="28575" cap="rnd">
              <a:solidFill>
                <a:schemeClr val="accent4"/>
              </a:solidFill>
              <a:round/>
            </a:ln>
            <a:effectLst/>
          </c:spPr>
          <c:marker>
            <c:symbol val="none"/>
          </c:marker>
          <c:cat>
            <c:strRef>
              <c:f>'Service Usage Data'!$V$26:$Z$26</c:f>
              <c:strCache>
                <c:ptCount val="5"/>
                <c:pt idx="0">
                  <c:v>Oct-13</c:v>
                </c:pt>
                <c:pt idx="1">
                  <c:v>Nov-13</c:v>
                </c:pt>
                <c:pt idx="2">
                  <c:v>Dec-13</c:v>
                </c:pt>
                <c:pt idx="3">
                  <c:v>Jan-14</c:v>
                </c:pt>
                <c:pt idx="4">
                  <c:v>Feb-14</c:v>
                </c:pt>
              </c:strCache>
            </c:strRef>
          </c:cat>
          <c:val>
            <c:numRef>
              <c:f>'Service Usage Data'!$V$31:$Z$31</c:f>
              <c:numCache>
                <c:formatCode>0.00%</c:formatCode>
                <c:ptCount val="5"/>
                <c:pt idx="0">
                  <c:v>0</c:v>
                </c:pt>
                <c:pt idx="1">
                  <c:v>0</c:v>
                </c:pt>
                <c:pt idx="2">
                  <c:v>0</c:v>
                </c:pt>
                <c:pt idx="3">
                  <c:v>7.6013513513513514E-2</c:v>
                </c:pt>
                <c:pt idx="4">
                  <c:v>-4.1862899005756148E-2</c:v>
                </c:pt>
              </c:numCache>
            </c:numRef>
          </c:val>
          <c:smooth val="0"/>
        </c:ser>
        <c:dLbls>
          <c:showLegendKey val="0"/>
          <c:showVal val="0"/>
          <c:showCatName val="0"/>
          <c:showSerName val="0"/>
          <c:showPercent val="0"/>
          <c:showBubbleSize val="0"/>
        </c:dLbls>
        <c:smooth val="0"/>
        <c:axId val="236634904"/>
        <c:axId val="236634512"/>
      </c:lineChart>
      <c:catAx>
        <c:axId val="23663490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6634512"/>
        <c:crosses val="autoZero"/>
        <c:auto val="1"/>
        <c:lblAlgn val="ctr"/>
        <c:lblOffset val="100"/>
        <c:noMultiLvlLbl val="0"/>
      </c:catAx>
      <c:valAx>
        <c:axId val="2366345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6634904"/>
        <c:crosses val="autoZero"/>
        <c:crossBetween val="between"/>
      </c:valAx>
      <c:spPr>
        <a:noFill/>
        <a:ln>
          <a:noFill/>
        </a:ln>
        <a:effectLst/>
      </c:spPr>
    </c:plotArea>
    <c:legend>
      <c:legendPos val="b"/>
      <c:layout>
        <c:manualLayout>
          <c:xMode val="edge"/>
          <c:yMode val="edge"/>
          <c:x val="0.60088911302820125"/>
          <c:y val="0.19500290380032914"/>
          <c:w val="0.3973635268003835"/>
          <c:h val="0.251493667155648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VSO Account Growth Over Time</a:t>
            </a:r>
          </a:p>
        </c:rich>
      </c:tx>
      <c:layout>
        <c:manualLayout>
          <c:xMode val="edge"/>
          <c:yMode val="edge"/>
          <c:x val="8.193365427566672E-2"/>
          <c:y val="4.17217943749217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9.9388475028554676E-2"/>
          <c:y val="0.1055263157894737"/>
          <c:w val="0.86563179121223455"/>
          <c:h val="0.77532739328636557"/>
        </c:manualLayout>
      </c:layout>
      <c:lineChart>
        <c:grouping val="standard"/>
        <c:varyColors val="0"/>
        <c:ser>
          <c:idx val="4"/>
          <c:order val="0"/>
          <c:tx>
            <c:v>Accounts</c:v>
          </c:tx>
          <c:spPr>
            <a:ln w="31750" cap="rnd">
              <a:solidFill>
                <a:schemeClr val="accent5"/>
              </a:solidFill>
              <a:round/>
            </a:ln>
            <a:effectLst/>
          </c:spPr>
          <c:marker>
            <c:symbol val="circle"/>
            <c:size val="17"/>
            <c:spPr>
              <a:solidFill>
                <a:schemeClr val="accent5"/>
              </a:solidFill>
              <a:ln>
                <a:noFill/>
              </a:ln>
              <a:effectLst/>
            </c:spPr>
          </c:marker>
          <c:cat>
            <c:numRef>
              <c:f>Final!$B$2:$B$548</c:f>
              <c:numCache>
                <c:formatCode>[$-409]mmmm\ d\,\ yyyy;@</c:formatCode>
                <c:ptCount val="547"/>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pt idx="365">
                  <c:v>41640</c:v>
                </c:pt>
                <c:pt idx="366">
                  <c:v>41641</c:v>
                </c:pt>
                <c:pt idx="367">
                  <c:v>41642</c:v>
                </c:pt>
                <c:pt idx="368">
                  <c:v>41643</c:v>
                </c:pt>
                <c:pt idx="369">
                  <c:v>41644</c:v>
                </c:pt>
                <c:pt idx="370">
                  <c:v>41645</c:v>
                </c:pt>
                <c:pt idx="371">
                  <c:v>41646</c:v>
                </c:pt>
                <c:pt idx="372">
                  <c:v>41647</c:v>
                </c:pt>
                <c:pt idx="373">
                  <c:v>41648</c:v>
                </c:pt>
                <c:pt idx="374">
                  <c:v>41649</c:v>
                </c:pt>
                <c:pt idx="375">
                  <c:v>41650</c:v>
                </c:pt>
                <c:pt idx="376">
                  <c:v>41651</c:v>
                </c:pt>
                <c:pt idx="377">
                  <c:v>41652</c:v>
                </c:pt>
                <c:pt idx="378">
                  <c:v>41653</c:v>
                </c:pt>
                <c:pt idx="379">
                  <c:v>41654</c:v>
                </c:pt>
                <c:pt idx="380">
                  <c:v>41655</c:v>
                </c:pt>
                <c:pt idx="381">
                  <c:v>41656</c:v>
                </c:pt>
                <c:pt idx="382">
                  <c:v>41657</c:v>
                </c:pt>
                <c:pt idx="383">
                  <c:v>41658</c:v>
                </c:pt>
                <c:pt idx="384">
                  <c:v>41659</c:v>
                </c:pt>
                <c:pt idx="385">
                  <c:v>41660</c:v>
                </c:pt>
                <c:pt idx="386">
                  <c:v>41661</c:v>
                </c:pt>
                <c:pt idx="387">
                  <c:v>41662</c:v>
                </c:pt>
                <c:pt idx="388">
                  <c:v>41663</c:v>
                </c:pt>
                <c:pt idx="389">
                  <c:v>41664</c:v>
                </c:pt>
                <c:pt idx="390">
                  <c:v>41665</c:v>
                </c:pt>
                <c:pt idx="391">
                  <c:v>41666</c:v>
                </c:pt>
                <c:pt idx="392">
                  <c:v>41667</c:v>
                </c:pt>
                <c:pt idx="393">
                  <c:v>41668</c:v>
                </c:pt>
                <c:pt idx="394">
                  <c:v>41669</c:v>
                </c:pt>
                <c:pt idx="395">
                  <c:v>41670</c:v>
                </c:pt>
                <c:pt idx="396">
                  <c:v>41671</c:v>
                </c:pt>
                <c:pt idx="397">
                  <c:v>41672</c:v>
                </c:pt>
                <c:pt idx="398">
                  <c:v>41673</c:v>
                </c:pt>
                <c:pt idx="399">
                  <c:v>41674</c:v>
                </c:pt>
                <c:pt idx="400">
                  <c:v>41675</c:v>
                </c:pt>
                <c:pt idx="401">
                  <c:v>41676</c:v>
                </c:pt>
                <c:pt idx="402">
                  <c:v>41677</c:v>
                </c:pt>
                <c:pt idx="403">
                  <c:v>41678</c:v>
                </c:pt>
                <c:pt idx="404">
                  <c:v>41679</c:v>
                </c:pt>
                <c:pt idx="405">
                  <c:v>41680</c:v>
                </c:pt>
                <c:pt idx="406">
                  <c:v>41681</c:v>
                </c:pt>
                <c:pt idx="407">
                  <c:v>41682</c:v>
                </c:pt>
                <c:pt idx="408">
                  <c:v>41683</c:v>
                </c:pt>
                <c:pt idx="409">
                  <c:v>41684</c:v>
                </c:pt>
                <c:pt idx="410">
                  <c:v>41685</c:v>
                </c:pt>
                <c:pt idx="411">
                  <c:v>41686</c:v>
                </c:pt>
                <c:pt idx="412">
                  <c:v>41687</c:v>
                </c:pt>
                <c:pt idx="413">
                  <c:v>41688</c:v>
                </c:pt>
                <c:pt idx="414">
                  <c:v>41689</c:v>
                </c:pt>
                <c:pt idx="415">
                  <c:v>41690</c:v>
                </c:pt>
                <c:pt idx="416">
                  <c:v>41691</c:v>
                </c:pt>
                <c:pt idx="417">
                  <c:v>41692</c:v>
                </c:pt>
                <c:pt idx="418">
                  <c:v>41693</c:v>
                </c:pt>
                <c:pt idx="419">
                  <c:v>41694</c:v>
                </c:pt>
                <c:pt idx="420">
                  <c:v>41695</c:v>
                </c:pt>
                <c:pt idx="421">
                  <c:v>41696</c:v>
                </c:pt>
                <c:pt idx="422">
                  <c:v>41697</c:v>
                </c:pt>
                <c:pt idx="423">
                  <c:v>41698</c:v>
                </c:pt>
                <c:pt idx="424">
                  <c:v>41699</c:v>
                </c:pt>
                <c:pt idx="425">
                  <c:v>41700</c:v>
                </c:pt>
                <c:pt idx="426">
                  <c:v>41701</c:v>
                </c:pt>
                <c:pt idx="427">
                  <c:v>41702</c:v>
                </c:pt>
                <c:pt idx="428">
                  <c:v>41703</c:v>
                </c:pt>
                <c:pt idx="429">
                  <c:v>41704</c:v>
                </c:pt>
                <c:pt idx="430">
                  <c:v>41705</c:v>
                </c:pt>
                <c:pt idx="431">
                  <c:v>41706</c:v>
                </c:pt>
                <c:pt idx="432">
                  <c:v>41707</c:v>
                </c:pt>
                <c:pt idx="433">
                  <c:v>41708</c:v>
                </c:pt>
                <c:pt idx="434">
                  <c:v>41709</c:v>
                </c:pt>
                <c:pt idx="435">
                  <c:v>41710</c:v>
                </c:pt>
                <c:pt idx="436">
                  <c:v>41711</c:v>
                </c:pt>
                <c:pt idx="437">
                  <c:v>41712</c:v>
                </c:pt>
                <c:pt idx="438">
                  <c:v>41713</c:v>
                </c:pt>
                <c:pt idx="439">
                  <c:v>41714</c:v>
                </c:pt>
                <c:pt idx="440">
                  <c:v>41715</c:v>
                </c:pt>
                <c:pt idx="441">
                  <c:v>41716</c:v>
                </c:pt>
                <c:pt idx="442">
                  <c:v>41717</c:v>
                </c:pt>
                <c:pt idx="443">
                  <c:v>41718</c:v>
                </c:pt>
                <c:pt idx="444">
                  <c:v>41719</c:v>
                </c:pt>
                <c:pt idx="445">
                  <c:v>41720</c:v>
                </c:pt>
                <c:pt idx="446">
                  <c:v>41721</c:v>
                </c:pt>
                <c:pt idx="447">
                  <c:v>41722</c:v>
                </c:pt>
                <c:pt idx="448">
                  <c:v>41723</c:v>
                </c:pt>
                <c:pt idx="449">
                  <c:v>41724</c:v>
                </c:pt>
                <c:pt idx="450">
                  <c:v>41725</c:v>
                </c:pt>
                <c:pt idx="451">
                  <c:v>41726</c:v>
                </c:pt>
                <c:pt idx="452">
                  <c:v>41727</c:v>
                </c:pt>
                <c:pt idx="453">
                  <c:v>41728</c:v>
                </c:pt>
                <c:pt idx="454">
                  <c:v>41729</c:v>
                </c:pt>
                <c:pt idx="455">
                  <c:v>41730</c:v>
                </c:pt>
                <c:pt idx="456">
                  <c:v>41731</c:v>
                </c:pt>
                <c:pt idx="457">
                  <c:v>41732</c:v>
                </c:pt>
                <c:pt idx="458">
                  <c:v>41733</c:v>
                </c:pt>
                <c:pt idx="459">
                  <c:v>41734</c:v>
                </c:pt>
                <c:pt idx="460">
                  <c:v>41735</c:v>
                </c:pt>
                <c:pt idx="461">
                  <c:v>41736</c:v>
                </c:pt>
                <c:pt idx="462">
                  <c:v>41737</c:v>
                </c:pt>
                <c:pt idx="463">
                  <c:v>41738</c:v>
                </c:pt>
                <c:pt idx="464">
                  <c:v>41739</c:v>
                </c:pt>
                <c:pt idx="465">
                  <c:v>41740</c:v>
                </c:pt>
                <c:pt idx="466">
                  <c:v>41741</c:v>
                </c:pt>
                <c:pt idx="467">
                  <c:v>41742</c:v>
                </c:pt>
                <c:pt idx="468">
                  <c:v>41743</c:v>
                </c:pt>
                <c:pt idx="469">
                  <c:v>41744</c:v>
                </c:pt>
                <c:pt idx="470">
                  <c:v>41745</c:v>
                </c:pt>
                <c:pt idx="471">
                  <c:v>41746</c:v>
                </c:pt>
                <c:pt idx="472">
                  <c:v>41747</c:v>
                </c:pt>
                <c:pt idx="473">
                  <c:v>41748</c:v>
                </c:pt>
                <c:pt idx="474">
                  <c:v>41749</c:v>
                </c:pt>
                <c:pt idx="475">
                  <c:v>41750</c:v>
                </c:pt>
                <c:pt idx="476">
                  <c:v>41751</c:v>
                </c:pt>
                <c:pt idx="477">
                  <c:v>41752</c:v>
                </c:pt>
                <c:pt idx="478">
                  <c:v>41753</c:v>
                </c:pt>
                <c:pt idx="479">
                  <c:v>41754</c:v>
                </c:pt>
                <c:pt idx="480">
                  <c:v>41755</c:v>
                </c:pt>
                <c:pt idx="481">
                  <c:v>41756</c:v>
                </c:pt>
                <c:pt idx="482">
                  <c:v>41757</c:v>
                </c:pt>
                <c:pt idx="483">
                  <c:v>41758</c:v>
                </c:pt>
                <c:pt idx="484">
                  <c:v>41759</c:v>
                </c:pt>
                <c:pt idx="485">
                  <c:v>41760</c:v>
                </c:pt>
                <c:pt idx="486">
                  <c:v>41761</c:v>
                </c:pt>
                <c:pt idx="487">
                  <c:v>41762</c:v>
                </c:pt>
                <c:pt idx="488">
                  <c:v>41763</c:v>
                </c:pt>
                <c:pt idx="489">
                  <c:v>41764</c:v>
                </c:pt>
                <c:pt idx="490">
                  <c:v>41765</c:v>
                </c:pt>
                <c:pt idx="491">
                  <c:v>41766</c:v>
                </c:pt>
                <c:pt idx="492">
                  <c:v>41767</c:v>
                </c:pt>
                <c:pt idx="493">
                  <c:v>41768</c:v>
                </c:pt>
                <c:pt idx="494">
                  <c:v>41769</c:v>
                </c:pt>
                <c:pt idx="495">
                  <c:v>41770</c:v>
                </c:pt>
                <c:pt idx="496">
                  <c:v>41771</c:v>
                </c:pt>
                <c:pt idx="497">
                  <c:v>41772</c:v>
                </c:pt>
                <c:pt idx="498">
                  <c:v>41773</c:v>
                </c:pt>
                <c:pt idx="499">
                  <c:v>41774</c:v>
                </c:pt>
                <c:pt idx="500">
                  <c:v>41775</c:v>
                </c:pt>
                <c:pt idx="501">
                  <c:v>41776</c:v>
                </c:pt>
                <c:pt idx="502">
                  <c:v>41777</c:v>
                </c:pt>
                <c:pt idx="503">
                  <c:v>41778</c:v>
                </c:pt>
                <c:pt idx="504">
                  <c:v>41779</c:v>
                </c:pt>
                <c:pt idx="505">
                  <c:v>41780</c:v>
                </c:pt>
                <c:pt idx="506">
                  <c:v>41781</c:v>
                </c:pt>
                <c:pt idx="507">
                  <c:v>41782</c:v>
                </c:pt>
                <c:pt idx="508">
                  <c:v>41783</c:v>
                </c:pt>
                <c:pt idx="509">
                  <c:v>41784</c:v>
                </c:pt>
                <c:pt idx="510">
                  <c:v>41785</c:v>
                </c:pt>
                <c:pt idx="511">
                  <c:v>41786</c:v>
                </c:pt>
                <c:pt idx="512">
                  <c:v>41787</c:v>
                </c:pt>
                <c:pt idx="513">
                  <c:v>41788</c:v>
                </c:pt>
                <c:pt idx="514">
                  <c:v>41789</c:v>
                </c:pt>
                <c:pt idx="515">
                  <c:v>41790</c:v>
                </c:pt>
                <c:pt idx="516">
                  <c:v>41791</c:v>
                </c:pt>
                <c:pt idx="517">
                  <c:v>41792</c:v>
                </c:pt>
                <c:pt idx="518">
                  <c:v>41793</c:v>
                </c:pt>
                <c:pt idx="519">
                  <c:v>41794</c:v>
                </c:pt>
                <c:pt idx="520">
                  <c:v>41795</c:v>
                </c:pt>
                <c:pt idx="521">
                  <c:v>41796</c:v>
                </c:pt>
                <c:pt idx="522">
                  <c:v>41797</c:v>
                </c:pt>
                <c:pt idx="523">
                  <c:v>41798</c:v>
                </c:pt>
                <c:pt idx="524">
                  <c:v>41799</c:v>
                </c:pt>
                <c:pt idx="525">
                  <c:v>41800</c:v>
                </c:pt>
                <c:pt idx="526">
                  <c:v>41801</c:v>
                </c:pt>
                <c:pt idx="527">
                  <c:v>41802</c:v>
                </c:pt>
                <c:pt idx="528">
                  <c:v>41803</c:v>
                </c:pt>
                <c:pt idx="529">
                  <c:v>41804</c:v>
                </c:pt>
                <c:pt idx="530">
                  <c:v>41805</c:v>
                </c:pt>
                <c:pt idx="531">
                  <c:v>41806</c:v>
                </c:pt>
                <c:pt idx="532">
                  <c:v>41807</c:v>
                </c:pt>
                <c:pt idx="533">
                  <c:v>41808</c:v>
                </c:pt>
                <c:pt idx="534">
                  <c:v>41809</c:v>
                </c:pt>
                <c:pt idx="535">
                  <c:v>41810</c:v>
                </c:pt>
                <c:pt idx="536">
                  <c:v>41811</c:v>
                </c:pt>
                <c:pt idx="537">
                  <c:v>41812</c:v>
                </c:pt>
                <c:pt idx="538">
                  <c:v>41813</c:v>
                </c:pt>
                <c:pt idx="539">
                  <c:v>41814</c:v>
                </c:pt>
                <c:pt idx="540">
                  <c:v>41815</c:v>
                </c:pt>
                <c:pt idx="541">
                  <c:v>41816</c:v>
                </c:pt>
                <c:pt idx="542">
                  <c:v>41817</c:v>
                </c:pt>
                <c:pt idx="543">
                  <c:v>41818</c:v>
                </c:pt>
                <c:pt idx="544">
                  <c:v>41819</c:v>
                </c:pt>
                <c:pt idx="545">
                  <c:v>41820</c:v>
                </c:pt>
                <c:pt idx="546">
                  <c:v>41821</c:v>
                </c:pt>
              </c:numCache>
            </c:numRef>
          </c:cat>
          <c:val>
            <c:numRef>
              <c:f>Final!$G$2:$G$431</c:f>
              <c:numCache>
                <c:formatCode>General</c:formatCode>
                <c:ptCount val="430"/>
                <c:pt idx="0">
                  <c:v>91325</c:v>
                </c:pt>
                <c:pt idx="1">
                  <c:v>91461</c:v>
                </c:pt>
                <c:pt idx="2">
                  <c:v>91821</c:v>
                </c:pt>
                <c:pt idx="3">
                  <c:v>92182</c:v>
                </c:pt>
                <c:pt idx="4">
                  <c:v>92551</c:v>
                </c:pt>
                <c:pt idx="5">
                  <c:v>92773</c:v>
                </c:pt>
                <c:pt idx="6">
                  <c:v>92968</c:v>
                </c:pt>
                <c:pt idx="7">
                  <c:v>90317</c:v>
                </c:pt>
                <c:pt idx="8">
                  <c:v>90712</c:v>
                </c:pt>
                <c:pt idx="9">
                  <c:v>91162</c:v>
                </c:pt>
                <c:pt idx="10">
                  <c:v>91553</c:v>
                </c:pt>
                <c:pt idx="11">
                  <c:v>91897</c:v>
                </c:pt>
                <c:pt idx="12">
                  <c:v>92119</c:v>
                </c:pt>
                <c:pt idx="13">
                  <c:v>92312</c:v>
                </c:pt>
                <c:pt idx="14">
                  <c:v>92703</c:v>
                </c:pt>
                <c:pt idx="15">
                  <c:v>93148</c:v>
                </c:pt>
                <c:pt idx="16">
                  <c:v>93549</c:v>
                </c:pt>
                <c:pt idx="17">
                  <c:v>93960</c:v>
                </c:pt>
                <c:pt idx="18">
                  <c:v>94392</c:v>
                </c:pt>
                <c:pt idx="19">
                  <c:v>94640</c:v>
                </c:pt>
                <c:pt idx="20">
                  <c:v>94850</c:v>
                </c:pt>
                <c:pt idx="21">
                  <c:v>95190</c:v>
                </c:pt>
                <c:pt idx="22">
                  <c:v>95651</c:v>
                </c:pt>
                <c:pt idx="23">
                  <c:v>96066</c:v>
                </c:pt>
                <c:pt idx="24">
                  <c:v>96463</c:v>
                </c:pt>
                <c:pt idx="25">
                  <c:v>96807</c:v>
                </c:pt>
                <c:pt idx="26">
                  <c:v>97044</c:v>
                </c:pt>
                <c:pt idx="27">
                  <c:v>97253</c:v>
                </c:pt>
                <c:pt idx="28">
                  <c:v>97642</c:v>
                </c:pt>
                <c:pt idx="29">
                  <c:v>98053</c:v>
                </c:pt>
                <c:pt idx="30">
                  <c:v>98811</c:v>
                </c:pt>
                <c:pt idx="31">
                  <c:v>99767</c:v>
                </c:pt>
                <c:pt idx="32">
                  <c:v>100352</c:v>
                </c:pt>
                <c:pt idx="33">
                  <c:v>100691</c:v>
                </c:pt>
                <c:pt idx="34">
                  <c:v>101000</c:v>
                </c:pt>
                <c:pt idx="35">
                  <c:v>101486</c:v>
                </c:pt>
                <c:pt idx="36">
                  <c:v>101986</c:v>
                </c:pt>
                <c:pt idx="37">
                  <c:v>102459</c:v>
                </c:pt>
                <c:pt idx="38">
                  <c:v>102931</c:v>
                </c:pt>
                <c:pt idx="39">
                  <c:v>103341</c:v>
                </c:pt>
                <c:pt idx="40">
                  <c:v>103615</c:v>
                </c:pt>
                <c:pt idx="41">
                  <c:v>103868</c:v>
                </c:pt>
                <c:pt idx="42">
                  <c:v>104268</c:v>
                </c:pt>
                <c:pt idx="43">
                  <c:v>104707</c:v>
                </c:pt>
                <c:pt idx="44">
                  <c:v>105182</c:v>
                </c:pt>
                <c:pt idx="45">
                  <c:v>105625</c:v>
                </c:pt>
                <c:pt idx="46">
                  <c:v>106048</c:v>
                </c:pt>
                <c:pt idx="47">
                  <c:v>106338</c:v>
                </c:pt>
                <c:pt idx="48">
                  <c:v>106635</c:v>
                </c:pt>
                <c:pt idx="49">
                  <c:v>107093</c:v>
                </c:pt>
                <c:pt idx="50">
                  <c:v>107534</c:v>
                </c:pt>
                <c:pt idx="51">
                  <c:v>108034</c:v>
                </c:pt>
                <c:pt idx="52">
                  <c:v>108577</c:v>
                </c:pt>
                <c:pt idx="53">
                  <c:v>109069</c:v>
                </c:pt>
                <c:pt idx="54">
                  <c:v>109308</c:v>
                </c:pt>
                <c:pt idx="55">
                  <c:v>109552</c:v>
                </c:pt>
                <c:pt idx="56">
                  <c:v>109989</c:v>
                </c:pt>
                <c:pt idx="57">
                  <c:v>110446</c:v>
                </c:pt>
                <c:pt idx="58">
                  <c:v>110974</c:v>
                </c:pt>
                <c:pt idx="59">
                  <c:v>111427</c:v>
                </c:pt>
                <c:pt idx="60">
                  <c:v>111850</c:v>
                </c:pt>
                <c:pt idx="61">
                  <c:v>112205</c:v>
                </c:pt>
                <c:pt idx="62">
                  <c:v>112485</c:v>
                </c:pt>
                <c:pt idx="63">
                  <c:v>112917</c:v>
                </c:pt>
                <c:pt idx="64">
                  <c:v>113397</c:v>
                </c:pt>
                <c:pt idx="65">
                  <c:v>113899</c:v>
                </c:pt>
                <c:pt idx="66">
                  <c:v>114446</c:v>
                </c:pt>
                <c:pt idx="67">
                  <c:v>114962</c:v>
                </c:pt>
                <c:pt idx="68">
                  <c:v>115302</c:v>
                </c:pt>
                <c:pt idx="69">
                  <c:v>115622</c:v>
                </c:pt>
                <c:pt idx="70">
                  <c:v>116185</c:v>
                </c:pt>
                <c:pt idx="71">
                  <c:v>116801</c:v>
                </c:pt>
                <c:pt idx="72">
                  <c:v>117427</c:v>
                </c:pt>
                <c:pt idx="73">
                  <c:v>118048</c:v>
                </c:pt>
                <c:pt idx="74">
                  <c:v>118574</c:v>
                </c:pt>
                <c:pt idx="75">
                  <c:v>118946</c:v>
                </c:pt>
                <c:pt idx="76">
                  <c:v>119275</c:v>
                </c:pt>
                <c:pt idx="77">
                  <c:v>119847</c:v>
                </c:pt>
                <c:pt idx="78">
                  <c:v>120429</c:v>
                </c:pt>
                <c:pt idx="79">
                  <c:v>120989</c:v>
                </c:pt>
                <c:pt idx="80">
                  <c:v>121460</c:v>
                </c:pt>
                <c:pt idx="81">
                  <c:v>121935</c:v>
                </c:pt>
                <c:pt idx="82">
                  <c:v>122188</c:v>
                </c:pt>
                <c:pt idx="83">
                  <c:v>122564</c:v>
                </c:pt>
                <c:pt idx="84">
                  <c:v>123072</c:v>
                </c:pt>
                <c:pt idx="85">
                  <c:v>123627</c:v>
                </c:pt>
                <c:pt idx="86">
                  <c:v>124161</c:v>
                </c:pt>
                <c:pt idx="87">
                  <c:v>124632</c:v>
                </c:pt>
                <c:pt idx="88">
                  <c:v>125033</c:v>
                </c:pt>
                <c:pt idx="89">
                  <c:v>125327</c:v>
                </c:pt>
                <c:pt idx="90">
                  <c:v>125584</c:v>
                </c:pt>
                <c:pt idx="91">
                  <c:v>125969</c:v>
                </c:pt>
                <c:pt idx="92">
                  <c:v>126434</c:v>
                </c:pt>
                <c:pt idx="93">
                  <c:v>126944</c:v>
                </c:pt>
                <c:pt idx="94">
                  <c:v>127494</c:v>
                </c:pt>
                <c:pt idx="95">
                  <c:v>128023</c:v>
                </c:pt>
                <c:pt idx="96">
                  <c:v>128360</c:v>
                </c:pt>
                <c:pt idx="97">
                  <c:v>128677</c:v>
                </c:pt>
                <c:pt idx="98">
                  <c:v>129146</c:v>
                </c:pt>
                <c:pt idx="99">
                  <c:v>129674</c:v>
                </c:pt>
                <c:pt idx="100">
                  <c:v>130222</c:v>
                </c:pt>
                <c:pt idx="101">
                  <c:v>130706</c:v>
                </c:pt>
                <c:pt idx="102">
                  <c:v>131233</c:v>
                </c:pt>
                <c:pt idx="103">
                  <c:v>131615</c:v>
                </c:pt>
                <c:pt idx="104">
                  <c:v>131928</c:v>
                </c:pt>
                <c:pt idx="105">
                  <c:v>132351</c:v>
                </c:pt>
                <c:pt idx="106">
                  <c:v>132844</c:v>
                </c:pt>
                <c:pt idx="107">
                  <c:v>133389</c:v>
                </c:pt>
                <c:pt idx="108">
                  <c:v>133912</c:v>
                </c:pt>
                <c:pt idx="109">
                  <c:v>134378</c:v>
                </c:pt>
                <c:pt idx="110">
                  <c:v>134699</c:v>
                </c:pt>
                <c:pt idx="111">
                  <c:v>134983</c:v>
                </c:pt>
                <c:pt idx="112">
                  <c:v>135466</c:v>
                </c:pt>
                <c:pt idx="113">
                  <c:v>135986</c:v>
                </c:pt>
                <c:pt idx="114">
                  <c:v>136533</c:v>
                </c:pt>
                <c:pt idx="115">
                  <c:v>136970</c:v>
                </c:pt>
                <c:pt idx="116">
                  <c:v>137481</c:v>
                </c:pt>
                <c:pt idx="117">
                  <c:v>137870</c:v>
                </c:pt>
                <c:pt idx="118">
                  <c:v>138174</c:v>
                </c:pt>
                <c:pt idx="119">
                  <c:v>138609</c:v>
                </c:pt>
                <c:pt idx="120">
                  <c:v>139038</c:v>
                </c:pt>
                <c:pt idx="121">
                  <c:v>139476</c:v>
                </c:pt>
                <c:pt idx="122">
                  <c:v>140058</c:v>
                </c:pt>
                <c:pt idx="123">
                  <c:v>140537</c:v>
                </c:pt>
                <c:pt idx="124">
                  <c:v>140880</c:v>
                </c:pt>
                <c:pt idx="125">
                  <c:v>141180</c:v>
                </c:pt>
                <c:pt idx="126">
                  <c:v>141769</c:v>
                </c:pt>
                <c:pt idx="127">
                  <c:v>142339</c:v>
                </c:pt>
                <c:pt idx="128">
                  <c:v>142964</c:v>
                </c:pt>
                <c:pt idx="129">
                  <c:v>143689</c:v>
                </c:pt>
                <c:pt idx="130">
                  <c:v>144234</c:v>
                </c:pt>
                <c:pt idx="131">
                  <c:v>144549</c:v>
                </c:pt>
                <c:pt idx="132">
                  <c:v>144812</c:v>
                </c:pt>
                <c:pt idx="133">
                  <c:v>145340</c:v>
                </c:pt>
                <c:pt idx="134">
                  <c:v>145920</c:v>
                </c:pt>
                <c:pt idx="135">
                  <c:v>146470</c:v>
                </c:pt>
                <c:pt idx="136">
                  <c:v>147050</c:v>
                </c:pt>
                <c:pt idx="137">
                  <c:v>147530</c:v>
                </c:pt>
                <c:pt idx="138">
                  <c:v>147895</c:v>
                </c:pt>
                <c:pt idx="139">
                  <c:v>148210</c:v>
                </c:pt>
                <c:pt idx="140">
                  <c:v>148736</c:v>
                </c:pt>
                <c:pt idx="141">
                  <c:v>149293</c:v>
                </c:pt>
                <c:pt idx="142">
                  <c:v>149823</c:v>
                </c:pt>
                <c:pt idx="143">
                  <c:v>150397</c:v>
                </c:pt>
                <c:pt idx="144">
                  <c:v>150868</c:v>
                </c:pt>
                <c:pt idx="145">
                  <c:v>151209</c:v>
                </c:pt>
                <c:pt idx="146">
                  <c:v>151482</c:v>
                </c:pt>
                <c:pt idx="147">
                  <c:v>151927</c:v>
                </c:pt>
                <c:pt idx="148">
                  <c:v>152472</c:v>
                </c:pt>
                <c:pt idx="149">
                  <c:v>152985</c:v>
                </c:pt>
                <c:pt idx="150">
                  <c:v>153467</c:v>
                </c:pt>
                <c:pt idx="151">
                  <c:v>153893</c:v>
                </c:pt>
                <c:pt idx="152">
                  <c:v>154192</c:v>
                </c:pt>
                <c:pt idx="153">
                  <c:v>154455</c:v>
                </c:pt>
                <c:pt idx="154">
                  <c:v>154899</c:v>
                </c:pt>
                <c:pt idx="155">
                  <c:v>155603</c:v>
                </c:pt>
                <c:pt idx="156">
                  <c:v>156357</c:v>
                </c:pt>
                <c:pt idx="157">
                  <c:v>156905</c:v>
                </c:pt>
                <c:pt idx="158">
                  <c:v>157405</c:v>
                </c:pt>
                <c:pt idx="159">
                  <c:v>157717</c:v>
                </c:pt>
                <c:pt idx="160">
                  <c:v>158014</c:v>
                </c:pt>
                <c:pt idx="161">
                  <c:v>158479</c:v>
                </c:pt>
                <c:pt idx="162">
                  <c:v>159031</c:v>
                </c:pt>
                <c:pt idx="163">
                  <c:v>159512</c:v>
                </c:pt>
                <c:pt idx="164">
                  <c:v>160015</c:v>
                </c:pt>
                <c:pt idx="165">
                  <c:v>160489</c:v>
                </c:pt>
                <c:pt idx="166">
                  <c:v>160868</c:v>
                </c:pt>
                <c:pt idx="167">
                  <c:v>161141</c:v>
                </c:pt>
                <c:pt idx="168">
                  <c:v>161588</c:v>
                </c:pt>
                <c:pt idx="169">
                  <c:v>162061</c:v>
                </c:pt>
                <c:pt idx="170">
                  <c:v>162518</c:v>
                </c:pt>
                <c:pt idx="171">
                  <c:v>163054</c:v>
                </c:pt>
                <c:pt idx="172">
                  <c:v>163517</c:v>
                </c:pt>
                <c:pt idx="173">
                  <c:v>163866</c:v>
                </c:pt>
                <c:pt idx="174">
                  <c:v>164143</c:v>
                </c:pt>
                <c:pt idx="175">
                  <c:v>164633</c:v>
                </c:pt>
                <c:pt idx="176">
                  <c:v>165172</c:v>
                </c:pt>
                <c:pt idx="177">
                  <c:v>166038</c:v>
                </c:pt>
                <c:pt idx="178">
                  <c:v>167295</c:v>
                </c:pt>
                <c:pt idx="179">
                  <c:v>168221</c:v>
                </c:pt>
                <c:pt idx="180">
                  <c:v>168874</c:v>
                </c:pt>
                <c:pt idx="181">
                  <c:v>169366</c:v>
                </c:pt>
                <c:pt idx="182">
                  <c:v>170132</c:v>
                </c:pt>
                <c:pt idx="183">
                  <c:v>170951</c:v>
                </c:pt>
                <c:pt idx="184">
                  <c:v>171693</c:v>
                </c:pt>
                <c:pt idx="185">
                  <c:v>172338</c:v>
                </c:pt>
                <c:pt idx="186">
                  <c:v>172911</c:v>
                </c:pt>
                <c:pt idx="187">
                  <c:v>173346</c:v>
                </c:pt>
                <c:pt idx="188">
                  <c:v>173727</c:v>
                </c:pt>
                <c:pt idx="189">
                  <c:v>174410</c:v>
                </c:pt>
                <c:pt idx="190">
                  <c:v>175101</c:v>
                </c:pt>
                <c:pt idx="191">
                  <c:v>175564</c:v>
                </c:pt>
                <c:pt idx="192">
                  <c:v>176354</c:v>
                </c:pt>
                <c:pt idx="193">
                  <c:v>177072</c:v>
                </c:pt>
                <c:pt idx="194">
                  <c:v>177599</c:v>
                </c:pt>
                <c:pt idx="195">
                  <c:v>178002</c:v>
                </c:pt>
                <c:pt idx="196">
                  <c:v>178724</c:v>
                </c:pt>
                <c:pt idx="197">
                  <c:v>179477</c:v>
                </c:pt>
                <c:pt idx="198">
                  <c:v>180226</c:v>
                </c:pt>
                <c:pt idx="199">
                  <c:v>180908</c:v>
                </c:pt>
                <c:pt idx="200">
                  <c:v>181511</c:v>
                </c:pt>
                <c:pt idx="201">
                  <c:v>181955</c:v>
                </c:pt>
                <c:pt idx="202">
                  <c:v>182376</c:v>
                </c:pt>
                <c:pt idx="203">
                  <c:v>182950</c:v>
                </c:pt>
                <c:pt idx="204">
                  <c:v>183645</c:v>
                </c:pt>
                <c:pt idx="205">
                  <c:v>184258</c:v>
                </c:pt>
                <c:pt idx="206">
                  <c:v>184934</c:v>
                </c:pt>
                <c:pt idx="207">
                  <c:v>185546</c:v>
                </c:pt>
                <c:pt idx="208">
                  <c:v>185993</c:v>
                </c:pt>
                <c:pt idx="209">
                  <c:v>186389</c:v>
                </c:pt>
                <c:pt idx="210">
                  <c:v>186928</c:v>
                </c:pt>
                <c:pt idx="211">
                  <c:v>187642</c:v>
                </c:pt>
                <c:pt idx="212">
                  <c:v>188303</c:v>
                </c:pt>
                <c:pt idx="213">
                  <c:v>188932</c:v>
                </c:pt>
                <c:pt idx="214">
                  <c:v>189682</c:v>
                </c:pt>
                <c:pt idx="215">
                  <c:v>190143</c:v>
                </c:pt>
                <c:pt idx="216">
                  <c:v>190576</c:v>
                </c:pt>
                <c:pt idx="217">
                  <c:v>191169</c:v>
                </c:pt>
                <c:pt idx="218">
                  <c:v>191901</c:v>
                </c:pt>
                <c:pt idx="219">
                  <c:v>192600</c:v>
                </c:pt>
                <c:pt idx="220">
                  <c:v>193299</c:v>
                </c:pt>
                <c:pt idx="221">
                  <c:v>193930</c:v>
                </c:pt>
                <c:pt idx="222">
                  <c:v>194344</c:v>
                </c:pt>
                <c:pt idx="223">
                  <c:v>194752</c:v>
                </c:pt>
                <c:pt idx="224">
                  <c:v>195368</c:v>
                </c:pt>
                <c:pt idx="225">
                  <c:v>196127</c:v>
                </c:pt>
                <c:pt idx="226">
                  <c:v>196836</c:v>
                </c:pt>
                <c:pt idx="227">
                  <c:v>197438</c:v>
                </c:pt>
                <c:pt idx="228">
                  <c:v>198073</c:v>
                </c:pt>
                <c:pt idx="229">
                  <c:v>198484</c:v>
                </c:pt>
                <c:pt idx="230">
                  <c:v>198911</c:v>
                </c:pt>
                <c:pt idx="231">
                  <c:v>199440</c:v>
                </c:pt>
                <c:pt idx="232">
                  <c:v>200111</c:v>
                </c:pt>
                <c:pt idx="233">
                  <c:v>200963</c:v>
                </c:pt>
                <c:pt idx="234">
                  <c:v>201562</c:v>
                </c:pt>
                <c:pt idx="235">
                  <c:v>202146</c:v>
                </c:pt>
                <c:pt idx="236">
                  <c:v>202588</c:v>
                </c:pt>
                <c:pt idx="237">
                  <c:v>202960</c:v>
                </c:pt>
                <c:pt idx="238">
                  <c:v>203609</c:v>
                </c:pt>
                <c:pt idx="239">
                  <c:v>204344</c:v>
                </c:pt>
                <c:pt idx="240">
                  <c:v>205032</c:v>
                </c:pt>
                <c:pt idx="241">
                  <c:v>205711</c:v>
                </c:pt>
                <c:pt idx="242">
                  <c:v>206338</c:v>
                </c:pt>
                <c:pt idx="243">
                  <c:v>206758</c:v>
                </c:pt>
                <c:pt idx="244">
                  <c:v>207190</c:v>
                </c:pt>
                <c:pt idx="245">
                  <c:v>207787</c:v>
                </c:pt>
                <c:pt idx="246">
                  <c:v>208521</c:v>
                </c:pt>
                <c:pt idx="247">
                  <c:v>209248</c:v>
                </c:pt>
                <c:pt idx="248">
                  <c:v>210020</c:v>
                </c:pt>
                <c:pt idx="249">
                  <c:v>210687</c:v>
                </c:pt>
                <c:pt idx="250">
                  <c:v>211167</c:v>
                </c:pt>
                <c:pt idx="251">
                  <c:v>211660</c:v>
                </c:pt>
                <c:pt idx="252">
                  <c:v>212396</c:v>
                </c:pt>
                <c:pt idx="253">
                  <c:v>213485</c:v>
                </c:pt>
                <c:pt idx="254">
                  <c:v>214452</c:v>
                </c:pt>
                <c:pt idx="255">
                  <c:v>215252</c:v>
                </c:pt>
                <c:pt idx="256">
                  <c:v>216034</c:v>
                </c:pt>
                <c:pt idx="257">
                  <c:v>216573</c:v>
                </c:pt>
                <c:pt idx="258">
                  <c:v>217112</c:v>
                </c:pt>
                <c:pt idx="259">
                  <c:v>217772.86666666667</c:v>
                </c:pt>
                <c:pt idx="260">
                  <c:v>218433.73333333334</c:v>
                </c:pt>
                <c:pt idx="261">
                  <c:v>219094.6</c:v>
                </c:pt>
                <c:pt idx="262">
                  <c:v>219755.46666666667</c:v>
                </c:pt>
                <c:pt idx="263">
                  <c:v>220416.33333333334</c:v>
                </c:pt>
                <c:pt idx="264">
                  <c:v>221077.2</c:v>
                </c:pt>
                <c:pt idx="265">
                  <c:v>221738.06666666668</c:v>
                </c:pt>
                <c:pt idx="266">
                  <c:v>222398.93333333335</c:v>
                </c:pt>
                <c:pt idx="267">
                  <c:v>223059.80000000002</c:v>
                </c:pt>
                <c:pt idx="268">
                  <c:v>223720.66666666669</c:v>
                </c:pt>
                <c:pt idx="269">
                  <c:v>224381.53333333335</c:v>
                </c:pt>
                <c:pt idx="270">
                  <c:v>225042.40000000002</c:v>
                </c:pt>
                <c:pt idx="271">
                  <c:v>225703.26666666669</c:v>
                </c:pt>
                <c:pt idx="272">
                  <c:v>226364.13333333336</c:v>
                </c:pt>
                <c:pt idx="273">
                  <c:v>227025</c:v>
                </c:pt>
                <c:pt idx="274">
                  <c:v>228161</c:v>
                </c:pt>
                <c:pt idx="275">
                  <c:v>229301</c:v>
                </c:pt>
                <c:pt idx="276">
                  <c:v>230426</c:v>
                </c:pt>
                <c:pt idx="277">
                  <c:v>231374</c:v>
                </c:pt>
                <c:pt idx="278">
                  <c:v>232105</c:v>
                </c:pt>
                <c:pt idx="279">
                  <c:v>232762</c:v>
                </c:pt>
                <c:pt idx="280">
                  <c:v>233804</c:v>
                </c:pt>
                <c:pt idx="281">
                  <c:v>234998</c:v>
                </c:pt>
                <c:pt idx="282">
                  <c:v>237448</c:v>
                </c:pt>
                <c:pt idx="283">
                  <c:v>242912</c:v>
                </c:pt>
                <c:pt idx="284">
                  <c:v>246652</c:v>
                </c:pt>
                <c:pt idx="285">
                  <c:v>247871</c:v>
                </c:pt>
                <c:pt idx="286">
                  <c:v>248910</c:v>
                </c:pt>
                <c:pt idx="287">
                  <c:v>250381</c:v>
                </c:pt>
                <c:pt idx="288">
                  <c:v>251921</c:v>
                </c:pt>
                <c:pt idx="289">
                  <c:v>253149</c:v>
                </c:pt>
                <c:pt idx="290">
                  <c:v>256770</c:v>
                </c:pt>
                <c:pt idx="291">
                  <c:v>260939</c:v>
                </c:pt>
                <c:pt idx="292">
                  <c:v>263448</c:v>
                </c:pt>
                <c:pt idx="293">
                  <c:v>265509</c:v>
                </c:pt>
                <c:pt idx="294">
                  <c:v>267498</c:v>
                </c:pt>
                <c:pt idx="295">
                  <c:v>270268</c:v>
                </c:pt>
                <c:pt idx="296">
                  <c:v>272832</c:v>
                </c:pt>
                <c:pt idx="297">
                  <c:v>275339</c:v>
                </c:pt>
                <c:pt idx="298">
                  <c:v>277585</c:v>
                </c:pt>
                <c:pt idx="299">
                  <c:v>279378</c:v>
                </c:pt>
                <c:pt idx="300">
                  <c:v>280961</c:v>
                </c:pt>
                <c:pt idx="301">
                  <c:v>283039</c:v>
                </c:pt>
                <c:pt idx="302">
                  <c:v>285096</c:v>
                </c:pt>
                <c:pt idx="303">
                  <c:v>287267</c:v>
                </c:pt>
                <c:pt idx="304">
                  <c:v>289226</c:v>
                </c:pt>
                <c:pt idx="305">
                  <c:v>291202</c:v>
                </c:pt>
                <c:pt idx="306">
                  <c:v>292727</c:v>
                </c:pt>
                <c:pt idx="307">
                  <c:v>294190</c:v>
                </c:pt>
                <c:pt idx="308">
                  <c:v>296076</c:v>
                </c:pt>
                <c:pt idx="309">
                  <c:v>298091</c:v>
                </c:pt>
                <c:pt idx="310">
                  <c:v>300463</c:v>
                </c:pt>
                <c:pt idx="311">
                  <c:v>302696</c:v>
                </c:pt>
                <c:pt idx="312">
                  <c:v>303740</c:v>
                </c:pt>
                <c:pt idx="313">
                  <c:v>312873</c:v>
                </c:pt>
                <c:pt idx="314">
                  <c:v>315097</c:v>
                </c:pt>
                <c:pt idx="315">
                  <c:v>317934</c:v>
                </c:pt>
                <c:pt idx="316">
                  <c:v>322729</c:v>
                </c:pt>
                <c:pt idx="317">
                  <c:v>331616</c:v>
                </c:pt>
                <c:pt idx="318">
                  <c:v>343957</c:v>
                </c:pt>
                <c:pt idx="319">
                  <c:v>352367</c:v>
                </c:pt>
                <c:pt idx="320">
                  <c:v>358932</c:v>
                </c:pt>
                <c:pt idx="321">
                  <c:v>364733</c:v>
                </c:pt>
                <c:pt idx="322">
                  <c:v>371402</c:v>
                </c:pt>
                <c:pt idx="323">
                  <c:v>378487</c:v>
                </c:pt>
                <c:pt idx="324">
                  <c:v>384821</c:v>
                </c:pt>
                <c:pt idx="325">
                  <c:v>389922</c:v>
                </c:pt>
                <c:pt idx="326">
                  <c:v>395578</c:v>
                </c:pt>
                <c:pt idx="327">
                  <c:v>399937</c:v>
                </c:pt>
                <c:pt idx="328">
                  <c:v>404160</c:v>
                </c:pt>
                <c:pt idx="329">
                  <c:v>409430</c:v>
                </c:pt>
                <c:pt idx="330">
                  <c:v>414801</c:v>
                </c:pt>
                <c:pt idx="331">
                  <c:v>420348</c:v>
                </c:pt>
                <c:pt idx="332">
                  <c:v>425295</c:v>
                </c:pt>
                <c:pt idx="333">
                  <c:v>429602</c:v>
                </c:pt>
                <c:pt idx="334">
                  <c:v>433327</c:v>
                </c:pt>
                <c:pt idx="335">
                  <c:v>436970</c:v>
                </c:pt>
                <c:pt idx="336">
                  <c:v>441819</c:v>
                </c:pt>
                <c:pt idx="337">
                  <c:v>446824</c:v>
                </c:pt>
                <c:pt idx="338">
                  <c:v>451574</c:v>
                </c:pt>
                <c:pt idx="339">
                  <c:v>456457</c:v>
                </c:pt>
                <c:pt idx="340">
                  <c:v>461108</c:v>
                </c:pt>
                <c:pt idx="341">
                  <c:v>464880</c:v>
                </c:pt>
                <c:pt idx="342">
                  <c:v>468375</c:v>
                </c:pt>
                <c:pt idx="343">
                  <c:v>472877</c:v>
                </c:pt>
                <c:pt idx="344">
                  <c:v>476533</c:v>
                </c:pt>
                <c:pt idx="345">
                  <c:v>479872</c:v>
                </c:pt>
                <c:pt idx="346">
                  <c:v>484066</c:v>
                </c:pt>
                <c:pt idx="347">
                  <c:v>488047</c:v>
                </c:pt>
                <c:pt idx="348">
                  <c:v>491237</c:v>
                </c:pt>
                <c:pt idx="349">
                  <c:v>494174</c:v>
                </c:pt>
                <c:pt idx="350">
                  <c:v>498065</c:v>
                </c:pt>
                <c:pt idx="351">
                  <c:v>502128</c:v>
                </c:pt>
                <c:pt idx="352">
                  <c:v>506122</c:v>
                </c:pt>
                <c:pt idx="353">
                  <c:v>510001</c:v>
                </c:pt>
                <c:pt idx="354">
                  <c:v>513730</c:v>
                </c:pt>
                <c:pt idx="355">
                  <c:v>516669</c:v>
                </c:pt>
                <c:pt idx="356">
                  <c:v>519518</c:v>
                </c:pt>
                <c:pt idx="357">
                  <c:v>522771</c:v>
                </c:pt>
                <c:pt idx="358">
                  <c:v>525550</c:v>
                </c:pt>
                <c:pt idx="359">
                  <c:v>527986</c:v>
                </c:pt>
                <c:pt idx="360">
                  <c:v>530842</c:v>
                </c:pt>
                <c:pt idx="361">
                  <c:v>533819</c:v>
                </c:pt>
                <c:pt idx="362">
                  <c:v>536528</c:v>
                </c:pt>
                <c:pt idx="363">
                  <c:v>539101</c:v>
                </c:pt>
                <c:pt idx="364">
                  <c:v>542198</c:v>
                </c:pt>
                <c:pt idx="365">
                  <c:v>544868</c:v>
                </c:pt>
                <c:pt idx="366">
                  <c:v>547044</c:v>
                </c:pt>
                <c:pt idx="367">
                  <c:v>550583</c:v>
                </c:pt>
                <c:pt idx="368">
                  <c:v>554218</c:v>
                </c:pt>
                <c:pt idx="369">
                  <c:v>557014</c:v>
                </c:pt>
                <c:pt idx="370">
                  <c:v>559772</c:v>
                </c:pt>
                <c:pt idx="371">
                  <c:v>563625</c:v>
                </c:pt>
                <c:pt idx="372">
                  <c:v>567593</c:v>
                </c:pt>
                <c:pt idx="373">
                  <c:v>571823</c:v>
                </c:pt>
                <c:pt idx="374">
                  <c:v>575900</c:v>
                </c:pt>
                <c:pt idx="375">
                  <c:v>579727</c:v>
                </c:pt>
                <c:pt idx="376">
                  <c:v>582757</c:v>
                </c:pt>
                <c:pt idx="377">
                  <c:v>585759</c:v>
                </c:pt>
                <c:pt idx="378">
                  <c:v>589869</c:v>
                </c:pt>
                <c:pt idx="379">
                  <c:v>594355</c:v>
                </c:pt>
                <c:pt idx="380">
                  <c:v>598832</c:v>
                </c:pt>
                <c:pt idx="381">
                  <c:v>603034</c:v>
                </c:pt>
                <c:pt idx="382">
                  <c:v>607047</c:v>
                </c:pt>
                <c:pt idx="383">
                  <c:v>610310</c:v>
                </c:pt>
                <c:pt idx="384">
                  <c:v>613358</c:v>
                </c:pt>
                <c:pt idx="385">
                  <c:v>617368</c:v>
                </c:pt>
                <c:pt idx="386">
                  <c:v>622044</c:v>
                </c:pt>
                <c:pt idx="387">
                  <c:v>627209</c:v>
                </c:pt>
                <c:pt idx="388">
                  <c:v>630284</c:v>
                </c:pt>
                <c:pt idx="389">
                  <c:v>634100</c:v>
                </c:pt>
                <c:pt idx="390">
                  <c:v>637331</c:v>
                </c:pt>
                <c:pt idx="391">
                  <c:v>640499</c:v>
                </c:pt>
                <c:pt idx="392">
                  <c:v>644806</c:v>
                </c:pt>
                <c:pt idx="393">
                  <c:v>649266</c:v>
                </c:pt>
                <c:pt idx="394">
                  <c:v>653531</c:v>
                </c:pt>
                <c:pt idx="395">
                  <c:v>657749</c:v>
                </c:pt>
                <c:pt idx="396">
                  <c:v>661616</c:v>
                </c:pt>
                <c:pt idx="397">
                  <c:v>664930</c:v>
                </c:pt>
                <c:pt idx="398">
                  <c:v>668151</c:v>
                </c:pt>
                <c:pt idx="399">
                  <c:v>672171</c:v>
                </c:pt>
                <c:pt idx="400">
                  <c:v>676593</c:v>
                </c:pt>
                <c:pt idx="401">
                  <c:v>680990</c:v>
                </c:pt>
                <c:pt idx="402">
                  <c:v>685519</c:v>
                </c:pt>
                <c:pt idx="403">
                  <c:v>689728</c:v>
                </c:pt>
                <c:pt idx="404">
                  <c:v>693625</c:v>
                </c:pt>
                <c:pt idx="405">
                  <c:v>696555</c:v>
                </c:pt>
                <c:pt idx="406">
                  <c:v>701008</c:v>
                </c:pt>
                <c:pt idx="407">
                  <c:v>705808</c:v>
                </c:pt>
                <c:pt idx="408">
                  <c:v>711011</c:v>
                </c:pt>
                <c:pt idx="409">
                  <c:v>715659</c:v>
                </c:pt>
                <c:pt idx="410">
                  <c:v>719722</c:v>
                </c:pt>
                <c:pt idx="411">
                  <c:v>723122</c:v>
                </c:pt>
                <c:pt idx="412">
                  <c:v>726349</c:v>
                </c:pt>
                <c:pt idx="413">
                  <c:v>730798</c:v>
                </c:pt>
                <c:pt idx="414">
                  <c:v>735352</c:v>
                </c:pt>
                <c:pt idx="415">
                  <c:v>740052</c:v>
                </c:pt>
                <c:pt idx="416">
                  <c:v>745808</c:v>
                </c:pt>
                <c:pt idx="417">
                  <c:v>750318</c:v>
                </c:pt>
                <c:pt idx="418">
                  <c:v>754119</c:v>
                </c:pt>
                <c:pt idx="419">
                  <c:v>757733</c:v>
                </c:pt>
                <c:pt idx="420">
                  <c:v>762266</c:v>
                </c:pt>
                <c:pt idx="421">
                  <c:v>767237</c:v>
                </c:pt>
                <c:pt idx="422">
                  <c:v>771839</c:v>
                </c:pt>
                <c:pt idx="423">
                  <c:v>776448</c:v>
                </c:pt>
                <c:pt idx="424">
                  <c:v>780648</c:v>
                </c:pt>
                <c:pt idx="425">
                  <c:v>784729</c:v>
                </c:pt>
                <c:pt idx="426">
                  <c:v>788617</c:v>
                </c:pt>
                <c:pt idx="427">
                  <c:v>793251</c:v>
                </c:pt>
                <c:pt idx="428">
                  <c:v>797708</c:v>
                </c:pt>
                <c:pt idx="429">
                  <c:v>808942</c:v>
                </c:pt>
              </c:numCache>
            </c:numRef>
          </c:val>
          <c:smooth val="0"/>
        </c:ser>
        <c:ser>
          <c:idx val="0"/>
          <c:order val="1"/>
          <c:tx>
            <c:v>Active Accounts</c:v>
          </c:tx>
          <c:spPr>
            <a:ln w="31750" cap="rnd">
              <a:solidFill>
                <a:schemeClr val="accent1"/>
              </a:solidFill>
              <a:round/>
            </a:ln>
            <a:effectLst/>
          </c:spPr>
          <c:marker>
            <c:symbol val="circle"/>
            <c:size val="17"/>
            <c:spPr>
              <a:solidFill>
                <a:schemeClr val="accent1"/>
              </a:solidFill>
              <a:ln>
                <a:noFill/>
              </a:ln>
              <a:effectLst/>
            </c:spPr>
          </c:marker>
          <c:val>
            <c:numRef>
              <c:f>Final!$H$2:$H$431</c:f>
              <c:numCache>
                <c:formatCode>General</c:formatCode>
                <c:ptCount val="430"/>
                <c:pt idx="0">
                  <c:v>31907</c:v>
                </c:pt>
                <c:pt idx="1">
                  <c:v>31540</c:v>
                </c:pt>
                <c:pt idx="2">
                  <c:v>31189</c:v>
                </c:pt>
                <c:pt idx="3">
                  <c:v>31088</c:v>
                </c:pt>
                <c:pt idx="4">
                  <c:v>31130</c:v>
                </c:pt>
                <c:pt idx="5">
                  <c:v>31110</c:v>
                </c:pt>
                <c:pt idx="6">
                  <c:v>31069</c:v>
                </c:pt>
                <c:pt idx="7">
                  <c:v>31133</c:v>
                </c:pt>
                <c:pt idx="8">
                  <c:v>31228</c:v>
                </c:pt>
                <c:pt idx="9">
                  <c:v>31290</c:v>
                </c:pt>
                <c:pt idx="10">
                  <c:v>31327</c:v>
                </c:pt>
                <c:pt idx="11">
                  <c:v>31416</c:v>
                </c:pt>
                <c:pt idx="12">
                  <c:v>31463</c:v>
                </c:pt>
                <c:pt idx="13">
                  <c:v>31588</c:v>
                </c:pt>
                <c:pt idx="14">
                  <c:v>31721</c:v>
                </c:pt>
                <c:pt idx="15">
                  <c:v>31790</c:v>
                </c:pt>
                <c:pt idx="16">
                  <c:v>31942</c:v>
                </c:pt>
                <c:pt idx="17">
                  <c:v>31815</c:v>
                </c:pt>
                <c:pt idx="18">
                  <c:v>31805</c:v>
                </c:pt>
                <c:pt idx="19">
                  <c:v>31888</c:v>
                </c:pt>
                <c:pt idx="20">
                  <c:v>32208</c:v>
                </c:pt>
                <c:pt idx="21">
                  <c:v>32733</c:v>
                </c:pt>
                <c:pt idx="22">
                  <c:v>33103</c:v>
                </c:pt>
                <c:pt idx="23">
                  <c:v>33383</c:v>
                </c:pt>
                <c:pt idx="24">
                  <c:v>33530</c:v>
                </c:pt>
                <c:pt idx="25">
                  <c:v>33682</c:v>
                </c:pt>
                <c:pt idx="26">
                  <c:v>33833</c:v>
                </c:pt>
                <c:pt idx="27">
                  <c:v>34185</c:v>
                </c:pt>
                <c:pt idx="28">
                  <c:v>34712</c:v>
                </c:pt>
                <c:pt idx="29">
                  <c:v>35420</c:v>
                </c:pt>
                <c:pt idx="30">
                  <c:v>36413</c:v>
                </c:pt>
                <c:pt idx="31">
                  <c:v>36856</c:v>
                </c:pt>
                <c:pt idx="32">
                  <c:v>37143</c:v>
                </c:pt>
                <c:pt idx="33">
                  <c:v>37340</c:v>
                </c:pt>
                <c:pt idx="34">
                  <c:v>37651</c:v>
                </c:pt>
                <c:pt idx="35">
                  <c:v>37940</c:v>
                </c:pt>
                <c:pt idx="36">
                  <c:v>38131</c:v>
                </c:pt>
                <c:pt idx="37">
                  <c:v>38312</c:v>
                </c:pt>
                <c:pt idx="38">
                  <c:v>38491</c:v>
                </c:pt>
                <c:pt idx="39">
                  <c:v>38621</c:v>
                </c:pt>
                <c:pt idx="40">
                  <c:v>38693</c:v>
                </c:pt>
                <c:pt idx="41">
                  <c:v>38786</c:v>
                </c:pt>
                <c:pt idx="42">
                  <c:v>38867</c:v>
                </c:pt>
                <c:pt idx="43">
                  <c:v>39053</c:v>
                </c:pt>
                <c:pt idx="44">
                  <c:v>39165</c:v>
                </c:pt>
                <c:pt idx="45">
                  <c:v>39275</c:v>
                </c:pt>
                <c:pt idx="46">
                  <c:v>39423</c:v>
                </c:pt>
                <c:pt idx="47">
                  <c:v>39627</c:v>
                </c:pt>
                <c:pt idx="48">
                  <c:v>39805</c:v>
                </c:pt>
                <c:pt idx="49">
                  <c:v>39952</c:v>
                </c:pt>
                <c:pt idx="50">
                  <c:v>40166</c:v>
                </c:pt>
                <c:pt idx="51">
                  <c:v>40470</c:v>
                </c:pt>
                <c:pt idx="52">
                  <c:v>40689</c:v>
                </c:pt>
                <c:pt idx="53">
                  <c:v>40814</c:v>
                </c:pt>
                <c:pt idx="54">
                  <c:v>40910</c:v>
                </c:pt>
                <c:pt idx="55">
                  <c:v>41078</c:v>
                </c:pt>
                <c:pt idx="56">
                  <c:v>41288</c:v>
                </c:pt>
                <c:pt idx="57">
                  <c:v>41281</c:v>
                </c:pt>
                <c:pt idx="58">
                  <c:v>40994</c:v>
                </c:pt>
                <c:pt idx="59">
                  <c:v>40943</c:v>
                </c:pt>
                <c:pt idx="60">
                  <c:v>41069</c:v>
                </c:pt>
                <c:pt idx="61">
                  <c:v>41124</c:v>
                </c:pt>
                <c:pt idx="62">
                  <c:v>41174</c:v>
                </c:pt>
                <c:pt idx="63">
                  <c:v>41302</c:v>
                </c:pt>
                <c:pt idx="64">
                  <c:v>41465</c:v>
                </c:pt>
                <c:pt idx="65">
                  <c:v>41663</c:v>
                </c:pt>
                <c:pt idx="66">
                  <c:v>41819</c:v>
                </c:pt>
                <c:pt idx="67">
                  <c:v>42006</c:v>
                </c:pt>
                <c:pt idx="68">
                  <c:v>42134</c:v>
                </c:pt>
                <c:pt idx="69">
                  <c:v>42413</c:v>
                </c:pt>
                <c:pt idx="70">
                  <c:v>42767</c:v>
                </c:pt>
                <c:pt idx="71">
                  <c:v>43026</c:v>
                </c:pt>
                <c:pt idx="72">
                  <c:v>43383</c:v>
                </c:pt>
                <c:pt idx="73">
                  <c:v>43617</c:v>
                </c:pt>
                <c:pt idx="74">
                  <c:v>43766</c:v>
                </c:pt>
                <c:pt idx="75">
                  <c:v>43877</c:v>
                </c:pt>
                <c:pt idx="76">
                  <c:v>44058</c:v>
                </c:pt>
                <c:pt idx="77">
                  <c:v>44273</c:v>
                </c:pt>
                <c:pt idx="78">
                  <c:v>44457</c:v>
                </c:pt>
                <c:pt idx="79">
                  <c:v>44455</c:v>
                </c:pt>
                <c:pt idx="80">
                  <c:v>44554</c:v>
                </c:pt>
                <c:pt idx="81">
                  <c:v>44662</c:v>
                </c:pt>
                <c:pt idx="82">
                  <c:v>44843</c:v>
                </c:pt>
                <c:pt idx="83">
                  <c:v>44927</c:v>
                </c:pt>
                <c:pt idx="84">
                  <c:v>45075</c:v>
                </c:pt>
                <c:pt idx="85">
                  <c:v>45163</c:v>
                </c:pt>
                <c:pt idx="86">
                  <c:v>45178</c:v>
                </c:pt>
                <c:pt idx="87">
                  <c:v>45532</c:v>
                </c:pt>
                <c:pt idx="88">
                  <c:v>46163</c:v>
                </c:pt>
                <c:pt idx="89">
                  <c:v>46316</c:v>
                </c:pt>
                <c:pt idx="90">
                  <c:v>46506</c:v>
                </c:pt>
                <c:pt idx="91">
                  <c:v>46781</c:v>
                </c:pt>
                <c:pt idx="92">
                  <c:v>46987</c:v>
                </c:pt>
                <c:pt idx="93">
                  <c:v>47667</c:v>
                </c:pt>
                <c:pt idx="94">
                  <c:v>48024</c:v>
                </c:pt>
                <c:pt idx="95">
                  <c:v>48173</c:v>
                </c:pt>
                <c:pt idx="96">
                  <c:v>48298</c:v>
                </c:pt>
                <c:pt idx="97">
                  <c:v>48414</c:v>
                </c:pt>
                <c:pt idx="98">
                  <c:v>48550</c:v>
                </c:pt>
                <c:pt idx="99">
                  <c:v>48679</c:v>
                </c:pt>
                <c:pt idx="100">
                  <c:v>48768</c:v>
                </c:pt>
                <c:pt idx="101">
                  <c:v>48923</c:v>
                </c:pt>
                <c:pt idx="102">
                  <c:v>49019</c:v>
                </c:pt>
                <c:pt idx="103">
                  <c:v>49066</c:v>
                </c:pt>
                <c:pt idx="104">
                  <c:v>49034</c:v>
                </c:pt>
                <c:pt idx="105">
                  <c:v>49120</c:v>
                </c:pt>
                <c:pt idx="106">
                  <c:v>49308</c:v>
                </c:pt>
                <c:pt idx="107">
                  <c:v>49669</c:v>
                </c:pt>
                <c:pt idx="108">
                  <c:v>50485</c:v>
                </c:pt>
                <c:pt idx="109">
                  <c:v>50805</c:v>
                </c:pt>
                <c:pt idx="110">
                  <c:v>50885</c:v>
                </c:pt>
                <c:pt idx="111">
                  <c:v>51122</c:v>
                </c:pt>
                <c:pt idx="112">
                  <c:v>51352</c:v>
                </c:pt>
                <c:pt idx="113">
                  <c:v>51535</c:v>
                </c:pt>
                <c:pt idx="114">
                  <c:v>51696</c:v>
                </c:pt>
                <c:pt idx="115">
                  <c:v>51762</c:v>
                </c:pt>
                <c:pt idx="116">
                  <c:v>51477</c:v>
                </c:pt>
                <c:pt idx="117">
                  <c:v>51452</c:v>
                </c:pt>
                <c:pt idx="118">
                  <c:v>51412</c:v>
                </c:pt>
                <c:pt idx="119">
                  <c:v>51325</c:v>
                </c:pt>
                <c:pt idx="120">
                  <c:v>51253</c:v>
                </c:pt>
                <c:pt idx="121">
                  <c:v>51027</c:v>
                </c:pt>
                <c:pt idx="122">
                  <c:v>50965</c:v>
                </c:pt>
                <c:pt idx="123">
                  <c:v>50958</c:v>
                </c:pt>
                <c:pt idx="124">
                  <c:v>50908</c:v>
                </c:pt>
                <c:pt idx="125">
                  <c:v>50967</c:v>
                </c:pt>
                <c:pt idx="126">
                  <c:v>51068</c:v>
                </c:pt>
                <c:pt idx="127">
                  <c:v>51197</c:v>
                </c:pt>
                <c:pt idx="128">
                  <c:v>51394</c:v>
                </c:pt>
                <c:pt idx="129">
                  <c:v>51512</c:v>
                </c:pt>
                <c:pt idx="130">
                  <c:v>51560</c:v>
                </c:pt>
                <c:pt idx="131">
                  <c:v>51550</c:v>
                </c:pt>
                <c:pt idx="132">
                  <c:v>51699</c:v>
                </c:pt>
                <c:pt idx="133">
                  <c:v>51909</c:v>
                </c:pt>
                <c:pt idx="134">
                  <c:v>52079</c:v>
                </c:pt>
                <c:pt idx="135">
                  <c:v>52041</c:v>
                </c:pt>
                <c:pt idx="136">
                  <c:v>51504</c:v>
                </c:pt>
                <c:pt idx="137">
                  <c:v>51463</c:v>
                </c:pt>
                <c:pt idx="138">
                  <c:v>51470</c:v>
                </c:pt>
                <c:pt idx="139">
                  <c:v>51483</c:v>
                </c:pt>
                <c:pt idx="140">
                  <c:v>51587</c:v>
                </c:pt>
                <c:pt idx="141">
                  <c:v>51690</c:v>
                </c:pt>
                <c:pt idx="142">
                  <c:v>51808</c:v>
                </c:pt>
                <c:pt idx="143">
                  <c:v>51847</c:v>
                </c:pt>
                <c:pt idx="144">
                  <c:v>51811</c:v>
                </c:pt>
                <c:pt idx="145">
                  <c:v>51832</c:v>
                </c:pt>
                <c:pt idx="146">
                  <c:v>51778</c:v>
                </c:pt>
                <c:pt idx="147">
                  <c:v>51905</c:v>
                </c:pt>
                <c:pt idx="148">
                  <c:v>52175</c:v>
                </c:pt>
                <c:pt idx="149">
                  <c:v>52232</c:v>
                </c:pt>
                <c:pt idx="150">
                  <c:v>52161</c:v>
                </c:pt>
                <c:pt idx="151">
                  <c:v>52178</c:v>
                </c:pt>
                <c:pt idx="152">
                  <c:v>52238</c:v>
                </c:pt>
                <c:pt idx="153">
                  <c:v>52247</c:v>
                </c:pt>
                <c:pt idx="154">
                  <c:v>52609</c:v>
                </c:pt>
                <c:pt idx="155">
                  <c:v>52976</c:v>
                </c:pt>
                <c:pt idx="156">
                  <c:v>53047</c:v>
                </c:pt>
                <c:pt idx="157">
                  <c:v>53150</c:v>
                </c:pt>
                <c:pt idx="158">
                  <c:v>53184</c:v>
                </c:pt>
                <c:pt idx="159">
                  <c:v>53228</c:v>
                </c:pt>
                <c:pt idx="160">
                  <c:v>53267</c:v>
                </c:pt>
                <c:pt idx="161">
                  <c:v>53289</c:v>
                </c:pt>
                <c:pt idx="162">
                  <c:v>53212</c:v>
                </c:pt>
                <c:pt idx="163">
                  <c:v>53188</c:v>
                </c:pt>
                <c:pt idx="164">
                  <c:v>53215</c:v>
                </c:pt>
                <c:pt idx="165">
                  <c:v>53340</c:v>
                </c:pt>
                <c:pt idx="166">
                  <c:v>53317</c:v>
                </c:pt>
                <c:pt idx="167">
                  <c:v>53203</c:v>
                </c:pt>
                <c:pt idx="168">
                  <c:v>53134</c:v>
                </c:pt>
                <c:pt idx="169">
                  <c:v>53075</c:v>
                </c:pt>
                <c:pt idx="170">
                  <c:v>53031</c:v>
                </c:pt>
                <c:pt idx="171">
                  <c:v>53043</c:v>
                </c:pt>
                <c:pt idx="172">
                  <c:v>53113</c:v>
                </c:pt>
                <c:pt idx="173">
                  <c:v>53104</c:v>
                </c:pt>
                <c:pt idx="174">
                  <c:v>53248</c:v>
                </c:pt>
                <c:pt idx="175">
                  <c:v>53323</c:v>
                </c:pt>
                <c:pt idx="176">
                  <c:v>53830</c:v>
                </c:pt>
                <c:pt idx="177">
                  <c:v>54867</c:v>
                </c:pt>
                <c:pt idx="178">
                  <c:v>55548</c:v>
                </c:pt>
                <c:pt idx="179">
                  <c:v>56096</c:v>
                </c:pt>
                <c:pt idx="180">
                  <c:v>56366</c:v>
                </c:pt>
                <c:pt idx="181">
                  <c:v>56802</c:v>
                </c:pt>
                <c:pt idx="182">
                  <c:v>57055</c:v>
                </c:pt>
                <c:pt idx="183">
                  <c:v>57125</c:v>
                </c:pt>
                <c:pt idx="184">
                  <c:v>57213</c:v>
                </c:pt>
                <c:pt idx="185">
                  <c:v>57307</c:v>
                </c:pt>
                <c:pt idx="186">
                  <c:v>57414</c:v>
                </c:pt>
                <c:pt idx="187">
                  <c:v>57496</c:v>
                </c:pt>
                <c:pt idx="188">
                  <c:v>57708</c:v>
                </c:pt>
                <c:pt idx="189">
                  <c:v>57929</c:v>
                </c:pt>
                <c:pt idx="190">
                  <c:v>57947</c:v>
                </c:pt>
                <c:pt idx="191">
                  <c:v>58244</c:v>
                </c:pt>
                <c:pt idx="192">
                  <c:v>58568</c:v>
                </c:pt>
                <c:pt idx="193">
                  <c:v>58836</c:v>
                </c:pt>
                <c:pt idx="194">
                  <c:v>58955</c:v>
                </c:pt>
                <c:pt idx="195">
                  <c:v>59326</c:v>
                </c:pt>
                <c:pt idx="196">
                  <c:v>59656</c:v>
                </c:pt>
                <c:pt idx="197">
                  <c:v>59997</c:v>
                </c:pt>
                <c:pt idx="198">
                  <c:v>60281</c:v>
                </c:pt>
                <c:pt idx="199">
                  <c:v>60517</c:v>
                </c:pt>
                <c:pt idx="200">
                  <c:v>60713</c:v>
                </c:pt>
                <c:pt idx="201">
                  <c:v>60932</c:v>
                </c:pt>
                <c:pt idx="202">
                  <c:v>61117</c:v>
                </c:pt>
                <c:pt idx="203">
                  <c:v>61432</c:v>
                </c:pt>
                <c:pt idx="204">
                  <c:v>61308</c:v>
                </c:pt>
                <c:pt idx="205">
                  <c:v>60778</c:v>
                </c:pt>
                <c:pt idx="206">
                  <c:v>60489</c:v>
                </c:pt>
                <c:pt idx="207">
                  <c:v>60400</c:v>
                </c:pt>
                <c:pt idx="208">
                  <c:v>60382</c:v>
                </c:pt>
                <c:pt idx="209">
                  <c:v>60288</c:v>
                </c:pt>
                <c:pt idx="210">
                  <c:v>60338</c:v>
                </c:pt>
                <c:pt idx="211">
                  <c:v>60349</c:v>
                </c:pt>
                <c:pt idx="212">
                  <c:v>60536</c:v>
                </c:pt>
                <c:pt idx="213">
                  <c:v>60874</c:v>
                </c:pt>
                <c:pt idx="214">
                  <c:v>61050</c:v>
                </c:pt>
                <c:pt idx="215">
                  <c:v>61178</c:v>
                </c:pt>
                <c:pt idx="216">
                  <c:v>61260</c:v>
                </c:pt>
                <c:pt idx="217">
                  <c:v>61516</c:v>
                </c:pt>
                <c:pt idx="218">
                  <c:v>61792</c:v>
                </c:pt>
                <c:pt idx="219">
                  <c:v>61796</c:v>
                </c:pt>
                <c:pt idx="220">
                  <c:v>61728</c:v>
                </c:pt>
                <c:pt idx="221">
                  <c:v>61729</c:v>
                </c:pt>
                <c:pt idx="222">
                  <c:v>61795</c:v>
                </c:pt>
                <c:pt idx="223">
                  <c:v>61849</c:v>
                </c:pt>
                <c:pt idx="224">
                  <c:v>61950</c:v>
                </c:pt>
                <c:pt idx="225">
                  <c:v>62085</c:v>
                </c:pt>
                <c:pt idx="226">
                  <c:v>61995</c:v>
                </c:pt>
                <c:pt idx="227">
                  <c:v>62018</c:v>
                </c:pt>
                <c:pt idx="228">
                  <c:v>62113</c:v>
                </c:pt>
                <c:pt idx="229">
                  <c:v>62217</c:v>
                </c:pt>
                <c:pt idx="230">
                  <c:v>62262</c:v>
                </c:pt>
                <c:pt idx="231">
                  <c:v>62420</c:v>
                </c:pt>
                <c:pt idx="232">
                  <c:v>62666</c:v>
                </c:pt>
                <c:pt idx="233">
                  <c:v>62697</c:v>
                </c:pt>
                <c:pt idx="234">
                  <c:v>62841</c:v>
                </c:pt>
                <c:pt idx="235">
                  <c:v>62934</c:v>
                </c:pt>
                <c:pt idx="236">
                  <c:v>62909</c:v>
                </c:pt>
                <c:pt idx="237">
                  <c:v>63025</c:v>
                </c:pt>
                <c:pt idx="238">
                  <c:v>63165</c:v>
                </c:pt>
                <c:pt idx="239">
                  <c:v>63325</c:v>
                </c:pt>
                <c:pt idx="240">
                  <c:v>63512</c:v>
                </c:pt>
                <c:pt idx="241">
                  <c:v>63523</c:v>
                </c:pt>
                <c:pt idx="242">
                  <c:v>63613</c:v>
                </c:pt>
                <c:pt idx="243">
                  <c:v>63658</c:v>
                </c:pt>
                <c:pt idx="244">
                  <c:v>63706</c:v>
                </c:pt>
                <c:pt idx="245">
                  <c:v>63905</c:v>
                </c:pt>
                <c:pt idx="246">
                  <c:v>64087</c:v>
                </c:pt>
                <c:pt idx="247">
                  <c:v>64265</c:v>
                </c:pt>
                <c:pt idx="248">
                  <c:v>64440</c:v>
                </c:pt>
                <c:pt idx="249">
                  <c:v>64282</c:v>
                </c:pt>
                <c:pt idx="250">
                  <c:v>63993</c:v>
                </c:pt>
                <c:pt idx="251">
                  <c:v>64051</c:v>
                </c:pt>
                <c:pt idx="252">
                  <c:v>64982</c:v>
                </c:pt>
                <c:pt idx="253">
                  <c:v>65283</c:v>
                </c:pt>
                <c:pt idx="254">
                  <c:v>65501</c:v>
                </c:pt>
                <c:pt idx="255">
                  <c:v>65591</c:v>
                </c:pt>
                <c:pt idx="256">
                  <c:v>65693</c:v>
                </c:pt>
                <c:pt idx="257">
                  <c:v>65704</c:v>
                </c:pt>
                <c:pt idx="258">
                  <c:v>65868</c:v>
                </c:pt>
                <c:pt idx="259">
                  <c:v>66443</c:v>
                </c:pt>
                <c:pt idx="260">
                  <c:v>67830</c:v>
                </c:pt>
                <c:pt idx="261">
                  <c:v>68774</c:v>
                </c:pt>
                <c:pt idx="262">
                  <c:v>69340</c:v>
                </c:pt>
                <c:pt idx="263">
                  <c:v>69798</c:v>
                </c:pt>
                <c:pt idx="264">
                  <c:v>70250</c:v>
                </c:pt>
                <c:pt idx="265">
                  <c:v>70883</c:v>
                </c:pt>
                <c:pt idx="266">
                  <c:v>71458</c:v>
                </c:pt>
                <c:pt idx="267">
                  <c:v>71987</c:v>
                </c:pt>
                <c:pt idx="268">
                  <c:v>72664</c:v>
                </c:pt>
                <c:pt idx="269">
                  <c:v>73163</c:v>
                </c:pt>
                <c:pt idx="270">
                  <c:v>73636</c:v>
                </c:pt>
                <c:pt idx="271">
                  <c:v>74102</c:v>
                </c:pt>
                <c:pt idx="272">
                  <c:v>74582</c:v>
                </c:pt>
                <c:pt idx="273">
                  <c:v>75409</c:v>
                </c:pt>
                <c:pt idx="274">
                  <c:v>76229</c:v>
                </c:pt>
                <c:pt idx="275">
                  <c:v>76990</c:v>
                </c:pt>
                <c:pt idx="276">
                  <c:v>77547</c:v>
                </c:pt>
                <c:pt idx="277">
                  <c:v>78260</c:v>
                </c:pt>
                <c:pt idx="278">
                  <c:v>78908</c:v>
                </c:pt>
                <c:pt idx="279">
                  <c:v>79829</c:v>
                </c:pt>
                <c:pt idx="280">
                  <c:v>80460</c:v>
                </c:pt>
                <c:pt idx="281">
                  <c:v>82758</c:v>
                </c:pt>
                <c:pt idx="282">
                  <c:v>88105</c:v>
                </c:pt>
                <c:pt idx="283">
                  <c:v>91800</c:v>
                </c:pt>
                <c:pt idx="284">
                  <c:v>92953</c:v>
                </c:pt>
                <c:pt idx="285">
                  <c:v>93840</c:v>
                </c:pt>
                <c:pt idx="286">
                  <c:v>95027</c:v>
                </c:pt>
                <c:pt idx="287">
                  <c:v>96185</c:v>
                </c:pt>
                <c:pt idx="288">
                  <c:v>96895</c:v>
                </c:pt>
                <c:pt idx="289">
                  <c:v>101634</c:v>
                </c:pt>
                <c:pt idx="290">
                  <c:v>107456</c:v>
                </c:pt>
                <c:pt idx="291">
                  <c:v>110651</c:v>
                </c:pt>
                <c:pt idx="292">
                  <c:v>113091</c:v>
                </c:pt>
                <c:pt idx="293">
                  <c:v>115540</c:v>
                </c:pt>
                <c:pt idx="294">
                  <c:v>118580</c:v>
                </c:pt>
                <c:pt idx="295">
                  <c:v>121297</c:v>
                </c:pt>
                <c:pt idx="296">
                  <c:v>123887</c:v>
                </c:pt>
                <c:pt idx="297">
                  <c:v>126188</c:v>
                </c:pt>
                <c:pt idx="298">
                  <c:v>127978</c:v>
                </c:pt>
                <c:pt idx="299">
                  <c:v>129390</c:v>
                </c:pt>
                <c:pt idx="300">
                  <c:v>131202</c:v>
                </c:pt>
                <c:pt idx="301">
                  <c:v>132740</c:v>
                </c:pt>
                <c:pt idx="302">
                  <c:v>134387</c:v>
                </c:pt>
                <c:pt idx="303">
                  <c:v>135743</c:v>
                </c:pt>
                <c:pt idx="304">
                  <c:v>137289</c:v>
                </c:pt>
                <c:pt idx="305">
                  <c:v>138554</c:v>
                </c:pt>
                <c:pt idx="306">
                  <c:v>139700</c:v>
                </c:pt>
                <c:pt idx="307">
                  <c:v>140989</c:v>
                </c:pt>
                <c:pt idx="308">
                  <c:v>142462</c:v>
                </c:pt>
                <c:pt idx="309">
                  <c:v>143396</c:v>
                </c:pt>
                <c:pt idx="310">
                  <c:v>142340</c:v>
                </c:pt>
                <c:pt idx="311">
                  <c:v>140725</c:v>
                </c:pt>
                <c:pt idx="312">
                  <c:v>142115</c:v>
                </c:pt>
                <c:pt idx="313">
                  <c:v>143675</c:v>
                </c:pt>
                <c:pt idx="314">
                  <c:v>145564</c:v>
                </c:pt>
                <c:pt idx="315">
                  <c:v>149854</c:v>
                </c:pt>
                <c:pt idx="316">
                  <c:v>158458</c:v>
                </c:pt>
                <c:pt idx="317">
                  <c:v>169089</c:v>
                </c:pt>
                <c:pt idx="318">
                  <c:v>174226</c:v>
                </c:pt>
                <c:pt idx="319">
                  <c:v>178784</c:v>
                </c:pt>
                <c:pt idx="320">
                  <c:v>182838</c:v>
                </c:pt>
                <c:pt idx="321">
                  <c:v>187693</c:v>
                </c:pt>
                <c:pt idx="322">
                  <c:v>192638</c:v>
                </c:pt>
                <c:pt idx="323">
                  <c:v>196959</c:v>
                </c:pt>
                <c:pt idx="324">
                  <c:v>199655</c:v>
                </c:pt>
                <c:pt idx="325">
                  <c:v>203381</c:v>
                </c:pt>
                <c:pt idx="326">
                  <c:v>206255</c:v>
                </c:pt>
                <c:pt idx="327">
                  <c:v>209157</c:v>
                </c:pt>
                <c:pt idx="328">
                  <c:v>212974</c:v>
                </c:pt>
                <c:pt idx="329">
                  <c:v>216850</c:v>
                </c:pt>
                <c:pt idx="330">
                  <c:v>220874</c:v>
                </c:pt>
                <c:pt idx="331">
                  <c:v>224351</c:v>
                </c:pt>
                <c:pt idx="332">
                  <c:v>227118</c:v>
                </c:pt>
                <c:pt idx="333">
                  <c:v>229698</c:v>
                </c:pt>
                <c:pt idx="334">
                  <c:v>232050</c:v>
                </c:pt>
                <c:pt idx="335">
                  <c:v>235458</c:v>
                </c:pt>
                <c:pt idx="336">
                  <c:v>238945</c:v>
                </c:pt>
                <c:pt idx="337">
                  <c:v>241945</c:v>
                </c:pt>
                <c:pt idx="338">
                  <c:v>245056</c:v>
                </c:pt>
                <c:pt idx="339">
                  <c:v>248685</c:v>
                </c:pt>
                <c:pt idx="340">
                  <c:v>250986</c:v>
                </c:pt>
                <c:pt idx="341">
                  <c:v>252790</c:v>
                </c:pt>
                <c:pt idx="342">
                  <c:v>255056</c:v>
                </c:pt>
                <c:pt idx="343">
                  <c:v>255391</c:v>
                </c:pt>
                <c:pt idx="344">
                  <c:v>252665</c:v>
                </c:pt>
                <c:pt idx="345">
                  <c:v>246393</c:v>
                </c:pt>
                <c:pt idx="346">
                  <c:v>243241</c:v>
                </c:pt>
                <c:pt idx="347">
                  <c:v>240965</c:v>
                </c:pt>
                <c:pt idx="348">
                  <c:v>238680</c:v>
                </c:pt>
                <c:pt idx="349">
                  <c:v>236732</c:v>
                </c:pt>
                <c:pt idx="350">
                  <c:v>236139</c:v>
                </c:pt>
                <c:pt idx="351">
                  <c:v>238917</c:v>
                </c:pt>
                <c:pt idx="352">
                  <c:v>239270</c:v>
                </c:pt>
                <c:pt idx="353">
                  <c:v>238607</c:v>
                </c:pt>
                <c:pt idx="354">
                  <c:v>238004</c:v>
                </c:pt>
                <c:pt idx="355">
                  <c:v>237237</c:v>
                </c:pt>
                <c:pt idx="356">
                  <c:v>235872</c:v>
                </c:pt>
                <c:pt idx="357">
                  <c:v>233722</c:v>
                </c:pt>
                <c:pt idx="358">
                  <c:v>230865</c:v>
                </c:pt>
                <c:pt idx="359">
                  <c:v>229306</c:v>
                </c:pt>
                <c:pt idx="360">
                  <c:v>228464</c:v>
                </c:pt>
                <c:pt idx="361">
                  <c:v>228091</c:v>
                </c:pt>
                <c:pt idx="362">
                  <c:v>227326</c:v>
                </c:pt>
                <c:pt idx="363">
                  <c:v>225982</c:v>
                </c:pt>
                <c:pt idx="364">
                  <c:v>223992</c:v>
                </c:pt>
                <c:pt idx="365">
                  <c:v>221340</c:v>
                </c:pt>
                <c:pt idx="366">
                  <c:v>220607</c:v>
                </c:pt>
                <c:pt idx="367">
                  <c:v>220335</c:v>
                </c:pt>
                <c:pt idx="368">
                  <c:v>220033</c:v>
                </c:pt>
                <c:pt idx="369">
                  <c:v>219591</c:v>
                </c:pt>
                <c:pt idx="370">
                  <c:v>219653</c:v>
                </c:pt>
                <c:pt idx="371">
                  <c:v>220232</c:v>
                </c:pt>
                <c:pt idx="372">
                  <c:v>221521</c:v>
                </c:pt>
                <c:pt idx="373">
                  <c:v>221893</c:v>
                </c:pt>
                <c:pt idx="374">
                  <c:v>222331</c:v>
                </c:pt>
                <c:pt idx="375">
                  <c:v>222657</c:v>
                </c:pt>
                <c:pt idx="376">
                  <c:v>223000</c:v>
                </c:pt>
                <c:pt idx="377">
                  <c:v>223985</c:v>
                </c:pt>
                <c:pt idx="378">
                  <c:v>223406</c:v>
                </c:pt>
                <c:pt idx="379">
                  <c:v>218861</c:v>
                </c:pt>
                <c:pt idx="380">
                  <c:v>218223</c:v>
                </c:pt>
                <c:pt idx="381">
                  <c:v>218108</c:v>
                </c:pt>
                <c:pt idx="382">
                  <c:v>218660</c:v>
                </c:pt>
                <c:pt idx="383">
                  <c:v>219062</c:v>
                </c:pt>
                <c:pt idx="384">
                  <c:v>220444</c:v>
                </c:pt>
                <c:pt idx="385">
                  <c:v>223399</c:v>
                </c:pt>
                <c:pt idx="386">
                  <c:v>226726</c:v>
                </c:pt>
                <c:pt idx="387">
                  <c:v>228997</c:v>
                </c:pt>
                <c:pt idx="388">
                  <c:v>230362</c:v>
                </c:pt>
                <c:pt idx="389">
                  <c:v>231385</c:v>
                </c:pt>
                <c:pt idx="390">
                  <c:v>232342</c:v>
                </c:pt>
                <c:pt idx="391">
                  <c:v>234096</c:v>
                </c:pt>
                <c:pt idx="392">
                  <c:v>236767</c:v>
                </c:pt>
                <c:pt idx="393">
                  <c:v>239948</c:v>
                </c:pt>
                <c:pt idx="394">
                  <c:v>241460</c:v>
                </c:pt>
                <c:pt idx="395">
                  <c:v>242372</c:v>
                </c:pt>
                <c:pt idx="396">
                  <c:v>243120</c:v>
                </c:pt>
                <c:pt idx="397">
                  <c:v>243704</c:v>
                </c:pt>
                <c:pt idx="398">
                  <c:v>244498</c:v>
                </c:pt>
                <c:pt idx="399">
                  <c:v>245770</c:v>
                </c:pt>
                <c:pt idx="400">
                  <c:v>246901</c:v>
                </c:pt>
                <c:pt idx="401">
                  <c:v>248034</c:v>
                </c:pt>
                <c:pt idx="402">
                  <c:v>249258</c:v>
                </c:pt>
                <c:pt idx="403">
                  <c:v>250362</c:v>
                </c:pt>
                <c:pt idx="404">
                  <c:v>251137</c:v>
                </c:pt>
                <c:pt idx="405">
                  <c:v>252189</c:v>
                </c:pt>
                <c:pt idx="406">
                  <c:v>253377</c:v>
                </c:pt>
                <c:pt idx="407">
                  <c:v>254882</c:v>
                </c:pt>
                <c:pt idx="408">
                  <c:v>255874</c:v>
                </c:pt>
                <c:pt idx="409">
                  <c:v>256368</c:v>
                </c:pt>
                <c:pt idx="410">
                  <c:v>257001</c:v>
                </c:pt>
                <c:pt idx="411">
                  <c:v>257566</c:v>
                </c:pt>
                <c:pt idx="412">
                  <c:v>258604</c:v>
                </c:pt>
                <c:pt idx="413">
                  <c:v>259333</c:v>
                </c:pt>
                <c:pt idx="414">
                  <c:v>260242</c:v>
                </c:pt>
                <c:pt idx="415">
                  <c:v>262711</c:v>
                </c:pt>
                <c:pt idx="416">
                  <c:v>264051</c:v>
                </c:pt>
                <c:pt idx="417">
                  <c:v>265196</c:v>
                </c:pt>
                <c:pt idx="418">
                  <c:v>265935</c:v>
                </c:pt>
                <c:pt idx="419">
                  <c:v>267188</c:v>
                </c:pt>
                <c:pt idx="420">
                  <c:v>268455</c:v>
                </c:pt>
                <c:pt idx="421">
                  <c:v>269696</c:v>
                </c:pt>
                <c:pt idx="422">
                  <c:v>270563</c:v>
                </c:pt>
                <c:pt idx="423">
                  <c:v>271531</c:v>
                </c:pt>
                <c:pt idx="424">
                  <c:v>272926</c:v>
                </c:pt>
                <c:pt idx="425">
                  <c:v>273969</c:v>
                </c:pt>
                <c:pt idx="426">
                  <c:v>275269</c:v>
                </c:pt>
                <c:pt idx="427">
                  <c:v>275955</c:v>
                </c:pt>
                <c:pt idx="428">
                  <c:v>283829</c:v>
                </c:pt>
                <c:pt idx="429">
                  <c:v>290248</c:v>
                </c:pt>
              </c:numCache>
            </c:numRef>
          </c:val>
          <c:smooth val="0"/>
        </c:ser>
        <c:dLbls>
          <c:showLegendKey val="0"/>
          <c:showVal val="0"/>
          <c:showCatName val="0"/>
          <c:showSerName val="0"/>
          <c:showPercent val="0"/>
          <c:showBubbleSize val="0"/>
        </c:dLbls>
        <c:marker val="1"/>
        <c:smooth val="0"/>
        <c:axId val="236631768"/>
        <c:axId val="236632552"/>
      </c:lineChart>
      <c:dateAx>
        <c:axId val="236631768"/>
        <c:scaling>
          <c:orientation val="minMax"/>
          <c:max val="41713"/>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minorGridlines>
          <c:spPr>
            <a:ln>
              <a:gradFill>
                <a:gsLst>
                  <a:gs pos="100000">
                    <a:schemeClr val="dk1">
                      <a:lumMod val="95000"/>
                      <a:lumOff val="5000"/>
                      <a:alpha val="42000"/>
                    </a:schemeClr>
                  </a:gs>
                  <a:gs pos="0">
                    <a:schemeClr val="lt1">
                      <a:lumMod val="75000"/>
                      <a:alpha val="36000"/>
                    </a:schemeClr>
                  </a:gs>
                </a:gsLst>
                <a:lin ang="5400000" scaled="0"/>
              </a:gradFill>
            </a:ln>
            <a:effectLst/>
          </c:spPr>
        </c:minorGridlines>
        <c:numFmt formatCode="[$-409]mmm\-yy;@" sourceLinked="0"/>
        <c:majorTickMark val="out"/>
        <c:minorTickMark val="none"/>
        <c:tickLblPos val="nextTo"/>
        <c:spPr>
          <a:noFill/>
          <a:ln w="19050" cap="flat" cmpd="sng" algn="ctr">
            <a:solidFill>
              <a:schemeClr val="dk1">
                <a:lumMod val="75000"/>
                <a:lumOff val="25000"/>
              </a:schemeClr>
            </a:solidFill>
            <a:round/>
          </a:ln>
          <a:effectLst/>
        </c:spPr>
        <c:txPr>
          <a:bodyPr rot="-2700000" spcFirstLastPara="1" vertOverflow="ellipsis"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236632552"/>
        <c:crosses val="autoZero"/>
        <c:auto val="1"/>
        <c:lblOffset val="100"/>
        <c:baseTimeUnit val="days"/>
      </c:dateAx>
      <c:valAx>
        <c:axId val="236632552"/>
        <c:scaling>
          <c:orientation val="minMax"/>
          <c:max val="900000"/>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0"/>
        <c:majorTickMark val="none"/>
        <c:minorTickMark val="none"/>
        <c:tickLblPos val="nextTo"/>
        <c:crossAx val="23663176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8C055-D0E5-49A9-9358-A3317EC3B01A}" type="doc">
      <dgm:prSet loTypeId="urn:microsoft.com/office/officeart/2005/8/layout/pyramid3" loCatId="pyramid" qsTypeId="urn:microsoft.com/office/officeart/2005/8/quickstyle/simple3" qsCatId="simple" csTypeId="urn:microsoft.com/office/officeart/2005/8/colors/colorful5" csCatId="colorful" phldr="1"/>
      <dgm:spPr/>
      <dgm:t>
        <a:bodyPr/>
        <a:lstStyle/>
        <a:p>
          <a:endParaRPr lang="en-US"/>
        </a:p>
      </dgm:t>
    </dgm:pt>
    <dgm:pt modelId="{298E60C2-6629-40C4-9BFF-7138F3A1ED2B}">
      <dgm:prSet phldrT="[Text]" custT="1"/>
      <dgm:spPr/>
      <dgm:t>
        <a:bodyPr/>
        <a:lstStyle/>
        <a:p>
          <a:r>
            <a:rPr lang="en-US" sz="1400" dirty="0" smtClean="0">
              <a:latin typeface="Segoe UI" panose="020B0502040204020203" pitchFamily="34" charset="0"/>
              <a:cs typeface="Segoe UI" panose="020B0502040204020203" pitchFamily="34" charset="0"/>
            </a:rPr>
            <a:t/>
          </a:r>
          <a:br>
            <a:rPr lang="en-US" sz="1400" dirty="0" smtClean="0">
              <a:latin typeface="Segoe UI" panose="020B0502040204020203" pitchFamily="34" charset="0"/>
              <a:cs typeface="Segoe UI" panose="020B0502040204020203" pitchFamily="34" charset="0"/>
            </a:rPr>
          </a:br>
          <a:r>
            <a:rPr lang="en-US" sz="1100" dirty="0" smtClean="0">
              <a:latin typeface="Segoe UI" panose="020B0502040204020203" pitchFamily="34" charset="0"/>
              <a:cs typeface="Segoe UI" panose="020B0502040204020203" pitchFamily="34" charset="0"/>
            </a:rPr>
            <a:t>Check-In / Push</a:t>
          </a:r>
          <a:endParaRPr lang="en-US" sz="1100" dirty="0">
            <a:latin typeface="Segoe UI" panose="020B0502040204020203" pitchFamily="34" charset="0"/>
            <a:cs typeface="Segoe UI" panose="020B0502040204020203" pitchFamily="34" charset="0"/>
          </a:endParaRPr>
        </a:p>
      </dgm:t>
    </dgm:pt>
    <dgm:pt modelId="{78871BD5-3856-417F-A07A-30B5A4DCD408}" type="parTrans" cxnId="{C28CE195-3CF9-4555-9CD3-D501E645845D}">
      <dgm:prSet/>
      <dgm:spPr/>
      <dgm:t>
        <a:bodyPr/>
        <a:lstStyle/>
        <a:p>
          <a:endParaRPr lang="en-US"/>
        </a:p>
      </dgm:t>
    </dgm:pt>
    <dgm:pt modelId="{56FAD8B1-DA77-4C4C-BDFB-4C70AA1B54B4}" type="sibTrans" cxnId="{C28CE195-3CF9-4555-9CD3-D501E645845D}">
      <dgm:prSet/>
      <dgm:spPr/>
      <dgm:t>
        <a:bodyPr/>
        <a:lstStyle/>
        <a:p>
          <a:endParaRPr lang="en-US"/>
        </a:p>
      </dgm:t>
    </dgm:pt>
    <dgm:pt modelId="{B34EC271-4005-41A0-BFF2-AEC5E0647239}">
      <dgm:prSet phldrT="[Text]" custT="1"/>
      <dgm:spPr/>
      <dgm:t>
        <a:bodyPr/>
        <a:lstStyle/>
        <a:p>
          <a:r>
            <a:rPr lang="en-US" sz="1400" dirty="0" smtClean="0">
              <a:latin typeface="Segoe UI" panose="020B0502040204020203" pitchFamily="34" charset="0"/>
              <a:cs typeface="Segoe UI" panose="020B0502040204020203" pitchFamily="34" charset="0"/>
            </a:rPr>
            <a:t/>
          </a:r>
          <a:br>
            <a:rPr lang="en-US" sz="1400" dirty="0" smtClean="0">
              <a:latin typeface="Segoe UI" panose="020B0502040204020203" pitchFamily="34" charset="0"/>
              <a:cs typeface="Segoe UI" panose="020B0502040204020203" pitchFamily="34" charset="0"/>
            </a:rPr>
          </a:br>
          <a:r>
            <a:rPr lang="en-US" sz="1100" dirty="0" smtClean="0">
              <a:latin typeface="Segoe UI" panose="020B0502040204020203" pitchFamily="34" charset="0"/>
              <a:cs typeface="Segoe UI" panose="020B0502040204020203" pitchFamily="34" charset="0"/>
            </a:rPr>
            <a:t>Created a Project</a:t>
          </a:r>
          <a:endParaRPr lang="en-US" sz="1100" dirty="0">
            <a:latin typeface="Segoe UI" panose="020B0502040204020203" pitchFamily="34" charset="0"/>
            <a:cs typeface="Segoe UI" panose="020B0502040204020203" pitchFamily="34" charset="0"/>
          </a:endParaRPr>
        </a:p>
      </dgm:t>
    </dgm:pt>
    <dgm:pt modelId="{707C35AC-6236-4008-9407-9D2708CBAF71}" type="sibTrans" cxnId="{D959D9B0-A0B7-4C7C-8C02-868B7A9AF38D}">
      <dgm:prSet/>
      <dgm:spPr/>
      <dgm:t>
        <a:bodyPr/>
        <a:lstStyle/>
        <a:p>
          <a:endParaRPr lang="en-US"/>
        </a:p>
      </dgm:t>
    </dgm:pt>
    <dgm:pt modelId="{C1B52CF3-9BA4-4075-A371-5C849D92A040}" type="parTrans" cxnId="{D959D9B0-A0B7-4C7C-8C02-868B7A9AF38D}">
      <dgm:prSet/>
      <dgm:spPr/>
      <dgm:t>
        <a:bodyPr/>
        <a:lstStyle/>
        <a:p>
          <a:endParaRPr lang="en-US"/>
        </a:p>
      </dgm:t>
    </dgm:pt>
    <dgm:pt modelId="{B2AF0012-CF92-43F1-AD2D-3D8085EDC891}">
      <dgm:prSet phldrT="[Text]" custT="1"/>
      <dgm:spPr/>
      <dgm:t>
        <a:bodyPr/>
        <a:lstStyle/>
        <a:p>
          <a:r>
            <a:rPr lang="en-US" sz="1400" dirty="0" smtClean="0">
              <a:latin typeface="Segoe UI" panose="020B0502040204020203" pitchFamily="34" charset="0"/>
              <a:cs typeface="Segoe UI" panose="020B0502040204020203" pitchFamily="34" charset="0"/>
            </a:rPr>
            <a:t/>
          </a:r>
          <a:br>
            <a:rPr lang="en-US" sz="1400" dirty="0" smtClean="0">
              <a:latin typeface="Segoe UI" panose="020B0502040204020203" pitchFamily="34" charset="0"/>
              <a:cs typeface="Segoe UI" panose="020B0502040204020203" pitchFamily="34" charset="0"/>
            </a:rPr>
          </a:br>
          <a:r>
            <a:rPr lang="en-US" sz="1200" dirty="0" smtClean="0">
              <a:latin typeface="Segoe UI" panose="020B0502040204020203" pitchFamily="34" charset="0"/>
              <a:cs typeface="Segoe UI" panose="020B0502040204020203" pitchFamily="34" charset="0"/>
            </a:rPr>
            <a:t>Build</a:t>
          </a:r>
          <a:endParaRPr lang="en-US" sz="1100" dirty="0">
            <a:latin typeface="Segoe UI" panose="020B0502040204020203" pitchFamily="34" charset="0"/>
            <a:cs typeface="Segoe UI" panose="020B0502040204020203" pitchFamily="34" charset="0"/>
          </a:endParaRPr>
        </a:p>
      </dgm:t>
    </dgm:pt>
    <dgm:pt modelId="{623CA9FB-8A97-4A95-BE7A-A2DFC67FF63C}" type="sibTrans" cxnId="{C4B05499-AA75-41ED-BD36-DCFB7C54FDA1}">
      <dgm:prSet/>
      <dgm:spPr/>
      <dgm:t>
        <a:bodyPr/>
        <a:lstStyle/>
        <a:p>
          <a:endParaRPr lang="en-US"/>
        </a:p>
      </dgm:t>
    </dgm:pt>
    <dgm:pt modelId="{3854E386-95CB-40BE-86D7-7FAC5E39574B}" type="parTrans" cxnId="{C4B05499-AA75-41ED-BD36-DCFB7C54FDA1}">
      <dgm:prSet/>
      <dgm:spPr/>
      <dgm:t>
        <a:bodyPr/>
        <a:lstStyle/>
        <a:p>
          <a:endParaRPr lang="en-US"/>
        </a:p>
      </dgm:t>
    </dgm:pt>
    <dgm:pt modelId="{9DB71E21-FFA0-4E4D-BBD5-9EC5B68B2E2E}">
      <dgm:prSet phldrT="[Text]" custT="1"/>
      <dgm:spPr/>
      <dgm:t>
        <a:bodyPr/>
        <a:lstStyle/>
        <a:p>
          <a:r>
            <a:rPr lang="en-US" sz="1400" dirty="0" smtClean="0">
              <a:latin typeface="Segoe UI" panose="020B0502040204020203" pitchFamily="34" charset="0"/>
              <a:cs typeface="Segoe UI" panose="020B0502040204020203" pitchFamily="34" charset="0"/>
            </a:rPr>
            <a:t/>
          </a:r>
          <a:br>
            <a:rPr lang="en-US" sz="1400" dirty="0" smtClean="0">
              <a:latin typeface="Segoe UI" panose="020B0502040204020203" pitchFamily="34" charset="0"/>
              <a:cs typeface="Segoe UI" panose="020B0502040204020203" pitchFamily="34" charset="0"/>
            </a:rPr>
          </a:br>
          <a:r>
            <a:rPr lang="en-US" sz="1100" dirty="0" smtClean="0">
              <a:latin typeface="Segoe UI" panose="020B0502040204020203" pitchFamily="34" charset="0"/>
              <a:cs typeface="Segoe UI" panose="020B0502040204020203" pitchFamily="34" charset="0"/>
            </a:rPr>
            <a:t>Created an Account</a:t>
          </a:r>
          <a:endParaRPr lang="en-US" sz="1100" dirty="0">
            <a:latin typeface="Segoe UI" panose="020B0502040204020203" pitchFamily="34" charset="0"/>
            <a:cs typeface="Segoe UI" panose="020B0502040204020203" pitchFamily="34" charset="0"/>
          </a:endParaRPr>
        </a:p>
      </dgm:t>
    </dgm:pt>
    <dgm:pt modelId="{0C05A3B6-6B51-4E98-825C-CA0B154DE8AC}" type="parTrans" cxnId="{1C6410DC-989B-4597-8C2C-53D72FC55C23}">
      <dgm:prSet/>
      <dgm:spPr/>
      <dgm:t>
        <a:bodyPr/>
        <a:lstStyle/>
        <a:p>
          <a:endParaRPr lang="en-US"/>
        </a:p>
      </dgm:t>
    </dgm:pt>
    <dgm:pt modelId="{36A3F151-E452-42F6-BD6C-CD5DBCB68F34}" type="sibTrans" cxnId="{1C6410DC-989B-4597-8C2C-53D72FC55C23}">
      <dgm:prSet/>
      <dgm:spPr/>
      <dgm:t>
        <a:bodyPr/>
        <a:lstStyle/>
        <a:p>
          <a:endParaRPr lang="en-US"/>
        </a:p>
      </dgm:t>
    </dgm:pt>
    <dgm:pt modelId="{8A9E4E4B-0CE9-4100-B3B9-46387698C2B3}">
      <dgm:prSet phldrT="[Text]" custT="1"/>
      <dgm:spPr/>
      <dgm:t>
        <a:bodyPr/>
        <a:lstStyle/>
        <a:p>
          <a:r>
            <a:rPr lang="en-US" sz="1200" dirty="0" smtClean="0">
              <a:latin typeface="Segoe UI" panose="020B0502040204020203" pitchFamily="34" charset="0"/>
              <a:cs typeface="Segoe UI" panose="020B0502040204020203" pitchFamily="34" charset="0"/>
            </a:rPr>
            <a:t>Deployed</a:t>
          </a:r>
          <a:endParaRPr lang="en-US" sz="1200" dirty="0">
            <a:latin typeface="Segoe UI" panose="020B0502040204020203" pitchFamily="34" charset="0"/>
            <a:cs typeface="Segoe UI" panose="020B0502040204020203" pitchFamily="34" charset="0"/>
          </a:endParaRPr>
        </a:p>
      </dgm:t>
    </dgm:pt>
    <dgm:pt modelId="{FC38706D-5EC1-426F-AC19-BB1077C32E6A}" type="parTrans" cxnId="{87B0D539-25D9-49BA-960E-C6831F48FFCF}">
      <dgm:prSet/>
      <dgm:spPr/>
      <dgm:t>
        <a:bodyPr/>
        <a:lstStyle/>
        <a:p>
          <a:endParaRPr lang="en-US"/>
        </a:p>
      </dgm:t>
    </dgm:pt>
    <dgm:pt modelId="{93D59805-26BA-496D-897E-B29335471C32}" type="sibTrans" cxnId="{87B0D539-25D9-49BA-960E-C6831F48FFCF}">
      <dgm:prSet/>
      <dgm:spPr/>
      <dgm:t>
        <a:bodyPr/>
        <a:lstStyle/>
        <a:p>
          <a:endParaRPr lang="en-US"/>
        </a:p>
      </dgm:t>
    </dgm:pt>
    <dgm:pt modelId="{454C8258-1AE6-4B00-8F44-CCB2C29B9B0E}" type="pres">
      <dgm:prSet presAssocID="{2998C055-D0E5-49A9-9358-A3317EC3B01A}" presName="Name0" presStyleCnt="0">
        <dgm:presLayoutVars>
          <dgm:dir/>
          <dgm:animLvl val="lvl"/>
          <dgm:resizeHandles val="exact"/>
        </dgm:presLayoutVars>
      </dgm:prSet>
      <dgm:spPr/>
      <dgm:t>
        <a:bodyPr/>
        <a:lstStyle/>
        <a:p>
          <a:endParaRPr lang="en-US"/>
        </a:p>
      </dgm:t>
    </dgm:pt>
    <dgm:pt modelId="{5FC20AC8-288A-4657-BAC1-09B1633A45A9}" type="pres">
      <dgm:prSet presAssocID="{9DB71E21-FFA0-4E4D-BBD5-9EC5B68B2E2E}" presName="Name8" presStyleCnt="0"/>
      <dgm:spPr/>
    </dgm:pt>
    <dgm:pt modelId="{76FEBDC7-9499-4BBF-979A-0A7875ECA3A5}" type="pres">
      <dgm:prSet presAssocID="{9DB71E21-FFA0-4E4D-BBD5-9EC5B68B2E2E}" presName="level" presStyleLbl="node1" presStyleIdx="0" presStyleCnt="5" custLinFactNeighborX="-2671" custLinFactNeighborY="1027">
        <dgm:presLayoutVars>
          <dgm:chMax val="1"/>
          <dgm:bulletEnabled val="1"/>
        </dgm:presLayoutVars>
      </dgm:prSet>
      <dgm:spPr/>
      <dgm:t>
        <a:bodyPr/>
        <a:lstStyle/>
        <a:p>
          <a:endParaRPr lang="en-US"/>
        </a:p>
      </dgm:t>
    </dgm:pt>
    <dgm:pt modelId="{32851FF4-B44B-4CEC-BA65-45158479F74A}" type="pres">
      <dgm:prSet presAssocID="{9DB71E21-FFA0-4E4D-BBD5-9EC5B68B2E2E}" presName="levelTx" presStyleLbl="revTx" presStyleIdx="0" presStyleCnt="0">
        <dgm:presLayoutVars>
          <dgm:chMax val="1"/>
          <dgm:bulletEnabled val="1"/>
        </dgm:presLayoutVars>
      </dgm:prSet>
      <dgm:spPr/>
      <dgm:t>
        <a:bodyPr/>
        <a:lstStyle/>
        <a:p>
          <a:endParaRPr lang="en-US"/>
        </a:p>
      </dgm:t>
    </dgm:pt>
    <dgm:pt modelId="{998E6E7B-472A-4748-B471-5669AD2CBF7E}" type="pres">
      <dgm:prSet presAssocID="{B34EC271-4005-41A0-BFF2-AEC5E0647239}" presName="Name8" presStyleCnt="0"/>
      <dgm:spPr/>
      <dgm:t>
        <a:bodyPr/>
        <a:lstStyle/>
        <a:p>
          <a:endParaRPr lang="en-US"/>
        </a:p>
      </dgm:t>
    </dgm:pt>
    <dgm:pt modelId="{964FB5D3-CB26-40CC-837F-7C1664F35D24}" type="pres">
      <dgm:prSet presAssocID="{B34EC271-4005-41A0-BFF2-AEC5E0647239}" presName="level" presStyleLbl="node1" presStyleIdx="1" presStyleCnt="5">
        <dgm:presLayoutVars>
          <dgm:chMax val="1"/>
          <dgm:bulletEnabled val="1"/>
        </dgm:presLayoutVars>
      </dgm:prSet>
      <dgm:spPr/>
      <dgm:t>
        <a:bodyPr/>
        <a:lstStyle/>
        <a:p>
          <a:endParaRPr lang="en-US"/>
        </a:p>
      </dgm:t>
    </dgm:pt>
    <dgm:pt modelId="{C7428A44-06DE-49EC-8C70-C611DBEF7473}" type="pres">
      <dgm:prSet presAssocID="{B34EC271-4005-41A0-BFF2-AEC5E0647239}" presName="levelTx" presStyleLbl="revTx" presStyleIdx="0" presStyleCnt="0">
        <dgm:presLayoutVars>
          <dgm:chMax val="1"/>
          <dgm:bulletEnabled val="1"/>
        </dgm:presLayoutVars>
      </dgm:prSet>
      <dgm:spPr/>
      <dgm:t>
        <a:bodyPr/>
        <a:lstStyle/>
        <a:p>
          <a:endParaRPr lang="en-US"/>
        </a:p>
      </dgm:t>
    </dgm:pt>
    <dgm:pt modelId="{DF99C43B-012F-4B42-85E1-E514B9D083A8}" type="pres">
      <dgm:prSet presAssocID="{298E60C2-6629-40C4-9BFF-7138F3A1ED2B}" presName="Name8" presStyleCnt="0"/>
      <dgm:spPr/>
      <dgm:t>
        <a:bodyPr/>
        <a:lstStyle/>
        <a:p>
          <a:endParaRPr lang="en-US"/>
        </a:p>
      </dgm:t>
    </dgm:pt>
    <dgm:pt modelId="{B18C385B-D4F0-4C3E-8208-C69A9D1334CA}" type="pres">
      <dgm:prSet presAssocID="{298E60C2-6629-40C4-9BFF-7138F3A1ED2B}" presName="level" presStyleLbl="node1" presStyleIdx="2" presStyleCnt="5">
        <dgm:presLayoutVars>
          <dgm:chMax val="1"/>
          <dgm:bulletEnabled val="1"/>
        </dgm:presLayoutVars>
      </dgm:prSet>
      <dgm:spPr/>
      <dgm:t>
        <a:bodyPr/>
        <a:lstStyle/>
        <a:p>
          <a:endParaRPr lang="en-US"/>
        </a:p>
      </dgm:t>
    </dgm:pt>
    <dgm:pt modelId="{4C73274C-2202-4BF8-B688-C10487970965}" type="pres">
      <dgm:prSet presAssocID="{298E60C2-6629-40C4-9BFF-7138F3A1ED2B}" presName="levelTx" presStyleLbl="revTx" presStyleIdx="0" presStyleCnt="0">
        <dgm:presLayoutVars>
          <dgm:chMax val="1"/>
          <dgm:bulletEnabled val="1"/>
        </dgm:presLayoutVars>
      </dgm:prSet>
      <dgm:spPr/>
      <dgm:t>
        <a:bodyPr/>
        <a:lstStyle/>
        <a:p>
          <a:endParaRPr lang="en-US"/>
        </a:p>
      </dgm:t>
    </dgm:pt>
    <dgm:pt modelId="{F6A9CC1F-3FB5-4B4A-85BA-3C2625B62352}" type="pres">
      <dgm:prSet presAssocID="{B2AF0012-CF92-43F1-AD2D-3D8085EDC891}" presName="Name8" presStyleCnt="0"/>
      <dgm:spPr/>
      <dgm:t>
        <a:bodyPr/>
        <a:lstStyle/>
        <a:p>
          <a:endParaRPr lang="en-US"/>
        </a:p>
      </dgm:t>
    </dgm:pt>
    <dgm:pt modelId="{06C86141-948C-4EEE-A5FE-59F4E25C1294}" type="pres">
      <dgm:prSet presAssocID="{B2AF0012-CF92-43F1-AD2D-3D8085EDC891}" presName="level" presStyleLbl="node1" presStyleIdx="3" presStyleCnt="5">
        <dgm:presLayoutVars>
          <dgm:chMax val="1"/>
          <dgm:bulletEnabled val="1"/>
        </dgm:presLayoutVars>
      </dgm:prSet>
      <dgm:spPr/>
      <dgm:t>
        <a:bodyPr/>
        <a:lstStyle/>
        <a:p>
          <a:endParaRPr lang="en-US"/>
        </a:p>
      </dgm:t>
    </dgm:pt>
    <dgm:pt modelId="{2C321A16-EEED-4019-8E2A-8166E5ADB020}" type="pres">
      <dgm:prSet presAssocID="{B2AF0012-CF92-43F1-AD2D-3D8085EDC891}" presName="levelTx" presStyleLbl="revTx" presStyleIdx="0" presStyleCnt="0">
        <dgm:presLayoutVars>
          <dgm:chMax val="1"/>
          <dgm:bulletEnabled val="1"/>
        </dgm:presLayoutVars>
      </dgm:prSet>
      <dgm:spPr/>
      <dgm:t>
        <a:bodyPr/>
        <a:lstStyle/>
        <a:p>
          <a:endParaRPr lang="en-US"/>
        </a:p>
      </dgm:t>
    </dgm:pt>
    <dgm:pt modelId="{CBC9FAAE-DE0F-4052-8ADC-13BCEC9983F6}" type="pres">
      <dgm:prSet presAssocID="{8A9E4E4B-0CE9-4100-B3B9-46387698C2B3}" presName="Name8" presStyleCnt="0"/>
      <dgm:spPr/>
    </dgm:pt>
    <dgm:pt modelId="{E8D3D723-C6B6-4D5F-BDE4-264D7B32394F}" type="pres">
      <dgm:prSet presAssocID="{8A9E4E4B-0CE9-4100-B3B9-46387698C2B3}" presName="level" presStyleLbl="node1" presStyleIdx="4" presStyleCnt="5">
        <dgm:presLayoutVars>
          <dgm:chMax val="1"/>
          <dgm:bulletEnabled val="1"/>
        </dgm:presLayoutVars>
      </dgm:prSet>
      <dgm:spPr/>
      <dgm:t>
        <a:bodyPr/>
        <a:lstStyle/>
        <a:p>
          <a:endParaRPr lang="en-US"/>
        </a:p>
      </dgm:t>
    </dgm:pt>
    <dgm:pt modelId="{F2A97CAE-1C45-474A-8C2D-E4B3BAC63379}" type="pres">
      <dgm:prSet presAssocID="{8A9E4E4B-0CE9-4100-B3B9-46387698C2B3}" presName="levelTx" presStyleLbl="revTx" presStyleIdx="0" presStyleCnt="0">
        <dgm:presLayoutVars>
          <dgm:chMax val="1"/>
          <dgm:bulletEnabled val="1"/>
        </dgm:presLayoutVars>
      </dgm:prSet>
      <dgm:spPr/>
      <dgm:t>
        <a:bodyPr/>
        <a:lstStyle/>
        <a:p>
          <a:endParaRPr lang="en-US"/>
        </a:p>
      </dgm:t>
    </dgm:pt>
  </dgm:ptLst>
  <dgm:cxnLst>
    <dgm:cxn modelId="{023C2AA4-64B7-404B-98FA-9F097A01E298}" type="presOf" srcId="{8A9E4E4B-0CE9-4100-B3B9-46387698C2B3}" destId="{F2A97CAE-1C45-474A-8C2D-E4B3BAC63379}" srcOrd="1" destOrd="0" presId="urn:microsoft.com/office/officeart/2005/8/layout/pyramid3"/>
    <dgm:cxn modelId="{327290EF-A736-42E0-AC54-D8CDA6097E5A}" type="presOf" srcId="{B2AF0012-CF92-43F1-AD2D-3D8085EDC891}" destId="{06C86141-948C-4EEE-A5FE-59F4E25C1294}" srcOrd="0" destOrd="0" presId="urn:microsoft.com/office/officeart/2005/8/layout/pyramid3"/>
    <dgm:cxn modelId="{4BC28537-BEBE-4C68-815C-9595C5F5D9AE}" type="presOf" srcId="{B34EC271-4005-41A0-BFF2-AEC5E0647239}" destId="{C7428A44-06DE-49EC-8C70-C611DBEF7473}" srcOrd="1" destOrd="0" presId="urn:microsoft.com/office/officeart/2005/8/layout/pyramid3"/>
    <dgm:cxn modelId="{09212BFC-72BD-4FC0-B9D5-06D0F32EE480}" type="presOf" srcId="{2998C055-D0E5-49A9-9358-A3317EC3B01A}" destId="{454C8258-1AE6-4B00-8F44-CCB2C29B9B0E}" srcOrd="0" destOrd="0" presId="urn:microsoft.com/office/officeart/2005/8/layout/pyramid3"/>
    <dgm:cxn modelId="{71027CD3-C008-4185-A0B6-6F840AA822BF}" type="presOf" srcId="{9DB71E21-FFA0-4E4D-BBD5-9EC5B68B2E2E}" destId="{32851FF4-B44B-4CEC-BA65-45158479F74A}" srcOrd="1" destOrd="0" presId="urn:microsoft.com/office/officeart/2005/8/layout/pyramid3"/>
    <dgm:cxn modelId="{BE9CD154-C415-4B8C-B5FF-B2665A2AFD81}" type="presOf" srcId="{B34EC271-4005-41A0-BFF2-AEC5E0647239}" destId="{964FB5D3-CB26-40CC-837F-7C1664F35D24}" srcOrd="0" destOrd="0" presId="urn:microsoft.com/office/officeart/2005/8/layout/pyramid3"/>
    <dgm:cxn modelId="{F7542BC5-E259-481F-8A38-2BCB433ADE38}" type="presOf" srcId="{298E60C2-6629-40C4-9BFF-7138F3A1ED2B}" destId="{4C73274C-2202-4BF8-B688-C10487970965}" srcOrd="1" destOrd="0" presId="urn:microsoft.com/office/officeart/2005/8/layout/pyramid3"/>
    <dgm:cxn modelId="{1C6410DC-989B-4597-8C2C-53D72FC55C23}" srcId="{2998C055-D0E5-49A9-9358-A3317EC3B01A}" destId="{9DB71E21-FFA0-4E4D-BBD5-9EC5B68B2E2E}" srcOrd="0" destOrd="0" parTransId="{0C05A3B6-6B51-4E98-825C-CA0B154DE8AC}" sibTransId="{36A3F151-E452-42F6-BD6C-CD5DBCB68F34}"/>
    <dgm:cxn modelId="{C4B05499-AA75-41ED-BD36-DCFB7C54FDA1}" srcId="{2998C055-D0E5-49A9-9358-A3317EC3B01A}" destId="{B2AF0012-CF92-43F1-AD2D-3D8085EDC891}" srcOrd="3" destOrd="0" parTransId="{3854E386-95CB-40BE-86D7-7FAC5E39574B}" sibTransId="{623CA9FB-8A97-4A95-BE7A-A2DFC67FF63C}"/>
    <dgm:cxn modelId="{9AB5C979-E0FA-44DA-9F0F-E4D9387B063B}" type="presOf" srcId="{8A9E4E4B-0CE9-4100-B3B9-46387698C2B3}" destId="{E8D3D723-C6B6-4D5F-BDE4-264D7B32394F}" srcOrd="0" destOrd="0" presId="urn:microsoft.com/office/officeart/2005/8/layout/pyramid3"/>
    <dgm:cxn modelId="{87B0D539-25D9-49BA-960E-C6831F48FFCF}" srcId="{2998C055-D0E5-49A9-9358-A3317EC3B01A}" destId="{8A9E4E4B-0CE9-4100-B3B9-46387698C2B3}" srcOrd="4" destOrd="0" parTransId="{FC38706D-5EC1-426F-AC19-BB1077C32E6A}" sibTransId="{93D59805-26BA-496D-897E-B29335471C32}"/>
    <dgm:cxn modelId="{D7BB1D9E-9853-46A1-A5B3-0E5C0F7F17D2}" type="presOf" srcId="{B2AF0012-CF92-43F1-AD2D-3D8085EDC891}" destId="{2C321A16-EEED-4019-8E2A-8166E5ADB020}" srcOrd="1" destOrd="0" presId="urn:microsoft.com/office/officeart/2005/8/layout/pyramid3"/>
    <dgm:cxn modelId="{D959D9B0-A0B7-4C7C-8C02-868B7A9AF38D}" srcId="{2998C055-D0E5-49A9-9358-A3317EC3B01A}" destId="{B34EC271-4005-41A0-BFF2-AEC5E0647239}" srcOrd="1" destOrd="0" parTransId="{C1B52CF3-9BA4-4075-A371-5C849D92A040}" sibTransId="{707C35AC-6236-4008-9407-9D2708CBAF71}"/>
    <dgm:cxn modelId="{6FB9ECBA-0E57-4A6E-806A-C1065F0F5C02}" type="presOf" srcId="{9DB71E21-FFA0-4E4D-BBD5-9EC5B68B2E2E}" destId="{76FEBDC7-9499-4BBF-979A-0A7875ECA3A5}" srcOrd="0" destOrd="0" presId="urn:microsoft.com/office/officeart/2005/8/layout/pyramid3"/>
    <dgm:cxn modelId="{C28CE195-3CF9-4555-9CD3-D501E645845D}" srcId="{2998C055-D0E5-49A9-9358-A3317EC3B01A}" destId="{298E60C2-6629-40C4-9BFF-7138F3A1ED2B}" srcOrd="2" destOrd="0" parTransId="{78871BD5-3856-417F-A07A-30B5A4DCD408}" sibTransId="{56FAD8B1-DA77-4C4C-BDFB-4C70AA1B54B4}"/>
    <dgm:cxn modelId="{052B3714-BCE1-4D22-91B4-0006D481C1E4}" type="presOf" srcId="{298E60C2-6629-40C4-9BFF-7138F3A1ED2B}" destId="{B18C385B-D4F0-4C3E-8208-C69A9D1334CA}" srcOrd="0" destOrd="0" presId="urn:microsoft.com/office/officeart/2005/8/layout/pyramid3"/>
    <dgm:cxn modelId="{F533C540-56E5-47CE-9B54-0E585BFA2853}" type="presParOf" srcId="{454C8258-1AE6-4B00-8F44-CCB2C29B9B0E}" destId="{5FC20AC8-288A-4657-BAC1-09B1633A45A9}" srcOrd="0" destOrd="0" presId="urn:microsoft.com/office/officeart/2005/8/layout/pyramid3"/>
    <dgm:cxn modelId="{7F94C282-F6DA-4EFA-A54F-617EFF68CB80}" type="presParOf" srcId="{5FC20AC8-288A-4657-BAC1-09B1633A45A9}" destId="{76FEBDC7-9499-4BBF-979A-0A7875ECA3A5}" srcOrd="0" destOrd="0" presId="urn:microsoft.com/office/officeart/2005/8/layout/pyramid3"/>
    <dgm:cxn modelId="{3E1781B3-18BC-48E2-8401-1E3A634DFAD6}" type="presParOf" srcId="{5FC20AC8-288A-4657-BAC1-09B1633A45A9}" destId="{32851FF4-B44B-4CEC-BA65-45158479F74A}" srcOrd="1" destOrd="0" presId="urn:microsoft.com/office/officeart/2005/8/layout/pyramid3"/>
    <dgm:cxn modelId="{AE08C4F3-3596-4B6D-84DC-5E4F97C05CAB}" type="presParOf" srcId="{454C8258-1AE6-4B00-8F44-CCB2C29B9B0E}" destId="{998E6E7B-472A-4748-B471-5669AD2CBF7E}" srcOrd="1" destOrd="0" presId="urn:microsoft.com/office/officeart/2005/8/layout/pyramid3"/>
    <dgm:cxn modelId="{AF1FA5CB-0918-4BA7-8182-4DF40A8562FA}" type="presParOf" srcId="{998E6E7B-472A-4748-B471-5669AD2CBF7E}" destId="{964FB5D3-CB26-40CC-837F-7C1664F35D24}" srcOrd="0" destOrd="0" presId="urn:microsoft.com/office/officeart/2005/8/layout/pyramid3"/>
    <dgm:cxn modelId="{495BA0AE-08CC-48A0-8827-250B85333112}" type="presParOf" srcId="{998E6E7B-472A-4748-B471-5669AD2CBF7E}" destId="{C7428A44-06DE-49EC-8C70-C611DBEF7473}" srcOrd="1" destOrd="0" presId="urn:microsoft.com/office/officeart/2005/8/layout/pyramid3"/>
    <dgm:cxn modelId="{A13422B1-5C3A-467D-A67D-8AD979378E36}" type="presParOf" srcId="{454C8258-1AE6-4B00-8F44-CCB2C29B9B0E}" destId="{DF99C43B-012F-4B42-85E1-E514B9D083A8}" srcOrd="2" destOrd="0" presId="urn:microsoft.com/office/officeart/2005/8/layout/pyramid3"/>
    <dgm:cxn modelId="{6D605EE2-890A-4D07-A2C8-2AA86721F905}" type="presParOf" srcId="{DF99C43B-012F-4B42-85E1-E514B9D083A8}" destId="{B18C385B-D4F0-4C3E-8208-C69A9D1334CA}" srcOrd="0" destOrd="0" presId="urn:microsoft.com/office/officeart/2005/8/layout/pyramid3"/>
    <dgm:cxn modelId="{E78EF4EE-25A8-4566-B876-100806402C73}" type="presParOf" srcId="{DF99C43B-012F-4B42-85E1-E514B9D083A8}" destId="{4C73274C-2202-4BF8-B688-C10487970965}" srcOrd="1" destOrd="0" presId="urn:microsoft.com/office/officeart/2005/8/layout/pyramid3"/>
    <dgm:cxn modelId="{3195B6AF-B9B4-4273-B541-91437BEFC977}" type="presParOf" srcId="{454C8258-1AE6-4B00-8F44-CCB2C29B9B0E}" destId="{F6A9CC1F-3FB5-4B4A-85BA-3C2625B62352}" srcOrd="3" destOrd="0" presId="urn:microsoft.com/office/officeart/2005/8/layout/pyramid3"/>
    <dgm:cxn modelId="{39EA4BED-EBCA-47FD-A530-81CBFEEDC7AF}" type="presParOf" srcId="{F6A9CC1F-3FB5-4B4A-85BA-3C2625B62352}" destId="{06C86141-948C-4EEE-A5FE-59F4E25C1294}" srcOrd="0" destOrd="0" presId="urn:microsoft.com/office/officeart/2005/8/layout/pyramid3"/>
    <dgm:cxn modelId="{E43B110F-7B2F-4DCA-B1F6-5316F2CAC974}" type="presParOf" srcId="{F6A9CC1F-3FB5-4B4A-85BA-3C2625B62352}" destId="{2C321A16-EEED-4019-8E2A-8166E5ADB020}" srcOrd="1" destOrd="0" presId="urn:microsoft.com/office/officeart/2005/8/layout/pyramid3"/>
    <dgm:cxn modelId="{2272BFCC-A3C3-479B-9B5A-A31DD9B63CE8}" type="presParOf" srcId="{454C8258-1AE6-4B00-8F44-CCB2C29B9B0E}" destId="{CBC9FAAE-DE0F-4052-8ADC-13BCEC9983F6}" srcOrd="4" destOrd="0" presId="urn:microsoft.com/office/officeart/2005/8/layout/pyramid3"/>
    <dgm:cxn modelId="{5CA87D72-303C-4767-A6EA-3AB56634430F}" type="presParOf" srcId="{CBC9FAAE-DE0F-4052-8ADC-13BCEC9983F6}" destId="{E8D3D723-C6B6-4D5F-BDE4-264D7B32394F}" srcOrd="0" destOrd="0" presId="urn:microsoft.com/office/officeart/2005/8/layout/pyramid3"/>
    <dgm:cxn modelId="{4A4678DA-9D10-46FC-A36A-D791575882D0}" type="presParOf" srcId="{CBC9FAAE-DE0F-4052-8ADC-13BCEC9983F6}" destId="{F2A97CAE-1C45-474A-8C2D-E4B3BAC6337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7CF95D-D118-4BA2-82DC-B4BA1652C2F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A1B4728-20DE-4DBA-A52E-B3D7473D5FAF}">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Agile Schedule and Team</a:t>
          </a:r>
          <a:endParaRPr lang="en-US" sz="2000" dirty="0">
            <a:latin typeface="Segoe UI Semilight" panose="020B0402040204020203" pitchFamily="34" charset="0"/>
            <a:cs typeface="Segoe UI Semilight" panose="020B0402040204020203" pitchFamily="34" charset="0"/>
          </a:endParaRPr>
        </a:p>
      </dgm:t>
    </dgm:pt>
    <dgm:pt modelId="{21640A7E-4760-4C9E-852C-3066698C48AA}" type="parTrans" cxnId="{9F4C68ED-3D51-44FA-B90F-5EB700B952C9}">
      <dgm:prSet/>
      <dgm:spPr/>
      <dgm:t>
        <a:bodyPr/>
        <a:lstStyle/>
        <a:p>
          <a:endParaRPr lang="en-US" sz="2000">
            <a:latin typeface="Segoe UI Semilight" panose="020B0402040204020203" pitchFamily="34" charset="0"/>
            <a:cs typeface="Segoe UI Semilight" panose="020B0402040204020203" pitchFamily="34" charset="0"/>
          </a:endParaRPr>
        </a:p>
      </dgm:t>
    </dgm:pt>
    <dgm:pt modelId="{291DC829-4D84-43BA-8A05-8E1E026C909A}" type="sibTrans" cxnId="{9F4C68ED-3D51-44FA-B90F-5EB700B952C9}">
      <dgm:prSet custT="1"/>
      <dgm:spPr/>
      <dgm:t>
        <a:bodyPr/>
        <a:lstStyle/>
        <a:p>
          <a:endParaRPr lang="en-US" sz="2000">
            <a:latin typeface="Segoe UI Semilight" panose="020B0402040204020203" pitchFamily="34" charset="0"/>
            <a:cs typeface="Segoe UI Semilight" panose="020B0402040204020203" pitchFamily="34" charset="0"/>
          </a:endParaRPr>
        </a:p>
      </dgm:t>
    </dgm:pt>
    <dgm:pt modelId="{A977A4C8-7948-4329-8D8D-561ACB1AC7CD}">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Production First</a:t>
          </a:r>
          <a:endParaRPr lang="en-US" sz="2000" dirty="0">
            <a:latin typeface="Segoe UI Semilight" panose="020B0402040204020203" pitchFamily="34" charset="0"/>
            <a:cs typeface="Segoe UI Semilight" panose="020B0402040204020203" pitchFamily="34" charset="0"/>
          </a:endParaRPr>
        </a:p>
      </dgm:t>
    </dgm:pt>
    <dgm:pt modelId="{C71243C4-2247-478B-9EA2-D52889F0AED1}" type="parTrans" cxnId="{2CFDEC45-0C9B-4B2C-9B14-A9AA1B4641B5}">
      <dgm:prSet/>
      <dgm:spPr/>
      <dgm:t>
        <a:bodyPr/>
        <a:lstStyle/>
        <a:p>
          <a:endParaRPr lang="en-US" sz="2000">
            <a:latin typeface="Segoe UI Semilight" panose="020B0402040204020203" pitchFamily="34" charset="0"/>
            <a:cs typeface="Segoe UI Semilight" panose="020B0402040204020203" pitchFamily="34" charset="0"/>
          </a:endParaRPr>
        </a:p>
      </dgm:t>
    </dgm:pt>
    <dgm:pt modelId="{0665F0E0-7195-4E19-BBE3-29F563257CBF}" type="sibTrans" cxnId="{2CFDEC45-0C9B-4B2C-9B14-A9AA1B4641B5}">
      <dgm:prSet custT="1"/>
      <dgm:spPr/>
      <dgm:t>
        <a:bodyPr/>
        <a:lstStyle/>
        <a:p>
          <a:endParaRPr lang="en-US" sz="2000">
            <a:latin typeface="Segoe UI Semilight" panose="020B0402040204020203" pitchFamily="34" charset="0"/>
            <a:cs typeface="Segoe UI Semilight" panose="020B0402040204020203" pitchFamily="34" charset="0"/>
          </a:endParaRPr>
        </a:p>
      </dgm:t>
    </dgm:pt>
    <dgm:pt modelId="{655307D6-2C8D-4DFA-9487-60CE68FE1276}">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Flow of Value</a:t>
          </a:r>
          <a:endParaRPr lang="en-US" sz="2000" dirty="0">
            <a:latin typeface="Segoe UI Semilight" panose="020B0402040204020203" pitchFamily="34" charset="0"/>
            <a:cs typeface="Segoe UI Semilight" panose="020B0402040204020203" pitchFamily="34" charset="0"/>
          </a:endParaRPr>
        </a:p>
      </dgm:t>
    </dgm:pt>
    <dgm:pt modelId="{001A5DD8-D7EE-4D92-9B62-3EAF132410B5}" type="sibTrans" cxnId="{96B8DEEE-F4CC-4487-9F5E-5CF9564024CF}">
      <dgm:prSet custT="1"/>
      <dgm:spPr/>
      <dgm:t>
        <a:bodyPr/>
        <a:lstStyle/>
        <a:p>
          <a:endParaRPr lang="en-US" sz="2000">
            <a:latin typeface="Segoe UI Semilight" panose="020B0402040204020203" pitchFamily="34" charset="0"/>
            <a:cs typeface="Segoe UI Semilight" panose="020B0402040204020203" pitchFamily="34" charset="0"/>
          </a:endParaRPr>
        </a:p>
      </dgm:t>
    </dgm:pt>
    <dgm:pt modelId="{C90DC041-0E65-4144-97A5-BA1F2DC7F680}" type="parTrans" cxnId="{96B8DEEE-F4CC-4487-9F5E-5CF9564024CF}">
      <dgm:prSet/>
      <dgm:spPr/>
      <dgm:t>
        <a:bodyPr/>
        <a:lstStyle/>
        <a:p>
          <a:endParaRPr lang="en-US" sz="2000">
            <a:latin typeface="Segoe UI Semilight" panose="020B0402040204020203" pitchFamily="34" charset="0"/>
            <a:cs typeface="Segoe UI Semilight" panose="020B0402040204020203" pitchFamily="34" charset="0"/>
          </a:endParaRPr>
        </a:p>
      </dgm:t>
    </dgm:pt>
    <dgm:pt modelId="{1AAAEC2D-ECCF-46B2-96C5-D0E72D258C95}">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Hypothesis-based Backlog</a:t>
          </a:r>
          <a:endParaRPr lang="en-US" sz="2000" dirty="0">
            <a:latin typeface="Segoe UI Semilight" panose="020B0402040204020203" pitchFamily="34" charset="0"/>
            <a:cs typeface="Segoe UI Semilight" panose="020B0402040204020203" pitchFamily="34" charset="0"/>
          </a:endParaRPr>
        </a:p>
      </dgm:t>
    </dgm:pt>
    <dgm:pt modelId="{9CEC151D-266F-413B-BE90-175952577903}" type="parTrans" cxnId="{8690D460-481D-4903-A14C-026D5BC1A72F}">
      <dgm:prSet/>
      <dgm:spPr/>
      <dgm:t>
        <a:bodyPr/>
        <a:lstStyle/>
        <a:p>
          <a:endParaRPr lang="en-US"/>
        </a:p>
      </dgm:t>
    </dgm:pt>
    <dgm:pt modelId="{37BA457D-28A2-423D-A9CC-86648FD61CC2}" type="sibTrans" cxnId="{8690D460-481D-4903-A14C-026D5BC1A72F}">
      <dgm:prSet/>
      <dgm:spPr/>
      <dgm:t>
        <a:bodyPr/>
        <a:lstStyle/>
        <a:p>
          <a:endParaRPr lang="en-US"/>
        </a:p>
      </dgm:t>
    </dgm:pt>
    <dgm:pt modelId="{F7BBFDA8-13E0-4B21-874F-ED078E4A26FC}">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Evidence and Data</a:t>
          </a:r>
          <a:endParaRPr lang="en-US" sz="2000" dirty="0">
            <a:latin typeface="Segoe UI Semilight" panose="020B0402040204020203" pitchFamily="34" charset="0"/>
            <a:cs typeface="Segoe UI Semilight" panose="020B0402040204020203" pitchFamily="34" charset="0"/>
          </a:endParaRPr>
        </a:p>
      </dgm:t>
    </dgm:pt>
    <dgm:pt modelId="{9DD40EEA-7662-44A1-980C-9213C20DEE6D}" type="parTrans" cxnId="{58999A08-C71E-4A3D-A575-B832FF5BDE36}">
      <dgm:prSet/>
      <dgm:spPr/>
      <dgm:t>
        <a:bodyPr/>
        <a:lstStyle/>
        <a:p>
          <a:endParaRPr lang="en-US"/>
        </a:p>
      </dgm:t>
    </dgm:pt>
    <dgm:pt modelId="{04C83103-618C-4ABD-B547-31CBE596F59C}" type="sibTrans" cxnId="{58999A08-C71E-4A3D-A575-B832FF5BDE36}">
      <dgm:prSet/>
      <dgm:spPr/>
      <dgm:t>
        <a:bodyPr/>
        <a:lstStyle/>
        <a:p>
          <a:endParaRPr lang="en-US"/>
        </a:p>
      </dgm:t>
    </dgm:pt>
    <dgm:pt modelId="{BF7F50EC-3DD2-4846-9C2F-5A751AA6E7C6}">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Public / Hybrid Cloud</a:t>
          </a:r>
          <a:endParaRPr lang="en-US" sz="2000" dirty="0">
            <a:latin typeface="Segoe UI Semilight" panose="020B0402040204020203" pitchFamily="34" charset="0"/>
            <a:cs typeface="Segoe UI Semilight" panose="020B0402040204020203" pitchFamily="34" charset="0"/>
          </a:endParaRPr>
        </a:p>
      </dgm:t>
    </dgm:pt>
    <dgm:pt modelId="{93CEB867-8DBB-4F78-98CC-7DD1FFCB4D4C}" type="parTrans" cxnId="{95F66878-FF8B-4CDE-A63E-298143327196}">
      <dgm:prSet/>
      <dgm:spPr/>
      <dgm:t>
        <a:bodyPr/>
        <a:lstStyle/>
        <a:p>
          <a:endParaRPr lang="en-US"/>
        </a:p>
      </dgm:t>
    </dgm:pt>
    <dgm:pt modelId="{18F962CC-DB36-4932-90D6-5169AB8C8DE1}" type="sibTrans" cxnId="{95F66878-FF8B-4CDE-A63E-298143327196}">
      <dgm:prSet/>
      <dgm:spPr/>
      <dgm:t>
        <a:bodyPr/>
        <a:lstStyle/>
        <a:p>
          <a:endParaRPr lang="en-US"/>
        </a:p>
      </dgm:t>
    </dgm:pt>
    <dgm:pt modelId="{7D3B9146-35FB-4936-BDDD-559D7FA420C6}">
      <dgm:prSet phldrT="[Text]" custT="1"/>
      <dgm:spPr>
        <a:solidFill>
          <a:schemeClr val="accent2">
            <a:lumMod val="75000"/>
          </a:schemeClr>
        </a:solidFill>
      </dgm:spPr>
      <dgm:t>
        <a:bodyPr/>
        <a:lstStyle/>
        <a:p>
          <a:r>
            <a:rPr lang="en-US" sz="2000" dirty="0" smtClean="0">
              <a:latin typeface="Segoe UI Semilight" panose="020B0402040204020203" pitchFamily="34" charset="0"/>
              <a:cs typeface="Segoe UI Semilight" panose="020B0402040204020203" pitchFamily="34" charset="0"/>
            </a:rPr>
            <a:t>Managed Technical Debt</a:t>
          </a:r>
          <a:endParaRPr lang="en-US" sz="2000" dirty="0">
            <a:latin typeface="Segoe UI Semilight" panose="020B0402040204020203" pitchFamily="34" charset="0"/>
            <a:cs typeface="Segoe UI Semilight" panose="020B0402040204020203" pitchFamily="34" charset="0"/>
          </a:endParaRPr>
        </a:p>
      </dgm:t>
    </dgm:pt>
    <dgm:pt modelId="{DA61044D-18D8-4346-A987-76B82334CB1C}" type="parTrans" cxnId="{B8F82656-3B8C-47C4-9EDF-290E42B9E114}">
      <dgm:prSet/>
      <dgm:spPr/>
      <dgm:t>
        <a:bodyPr/>
        <a:lstStyle/>
        <a:p>
          <a:endParaRPr lang="en-US"/>
        </a:p>
      </dgm:t>
    </dgm:pt>
    <dgm:pt modelId="{F67ECAC4-DA8E-436A-9DDB-09429ABC4D52}" type="sibTrans" cxnId="{B8F82656-3B8C-47C4-9EDF-290E42B9E114}">
      <dgm:prSet/>
      <dgm:spPr/>
      <dgm:t>
        <a:bodyPr/>
        <a:lstStyle/>
        <a:p>
          <a:endParaRPr lang="en-US"/>
        </a:p>
      </dgm:t>
    </dgm:pt>
    <dgm:pt modelId="{0763E02A-E53B-404D-BE58-C837C003439D}" type="pres">
      <dgm:prSet presAssocID="{D47CF95D-D118-4BA2-82DC-B4BA1652C2F2}" presName="cycle" presStyleCnt="0">
        <dgm:presLayoutVars>
          <dgm:dir/>
          <dgm:resizeHandles val="exact"/>
        </dgm:presLayoutVars>
      </dgm:prSet>
      <dgm:spPr/>
      <dgm:t>
        <a:bodyPr/>
        <a:lstStyle/>
        <a:p>
          <a:endParaRPr lang="en-US"/>
        </a:p>
      </dgm:t>
    </dgm:pt>
    <dgm:pt modelId="{6696E613-1F16-4718-93E0-490CA81C98CB}" type="pres">
      <dgm:prSet presAssocID="{5A1B4728-20DE-4DBA-A52E-B3D7473D5FAF}" presName="node" presStyleLbl="node1" presStyleIdx="0" presStyleCnt="7" custScaleX="133707" custRadScaleRad="98046" custRadScaleInc="-4224">
        <dgm:presLayoutVars>
          <dgm:bulletEnabled val="1"/>
        </dgm:presLayoutVars>
      </dgm:prSet>
      <dgm:spPr/>
      <dgm:t>
        <a:bodyPr/>
        <a:lstStyle/>
        <a:p>
          <a:endParaRPr lang="en-US"/>
        </a:p>
      </dgm:t>
    </dgm:pt>
    <dgm:pt modelId="{5B68B6DA-6831-412E-AD96-DA28612708BE}" type="pres">
      <dgm:prSet presAssocID="{291DC829-4D84-43BA-8A05-8E1E026C909A}" presName="sibTrans" presStyleLbl="sibTrans2D1" presStyleIdx="0" presStyleCnt="7"/>
      <dgm:spPr/>
      <dgm:t>
        <a:bodyPr/>
        <a:lstStyle/>
        <a:p>
          <a:endParaRPr lang="en-US"/>
        </a:p>
      </dgm:t>
    </dgm:pt>
    <dgm:pt modelId="{4936509C-D2DE-4D0D-8C04-23CA85073B40}" type="pres">
      <dgm:prSet presAssocID="{291DC829-4D84-43BA-8A05-8E1E026C909A}" presName="connectorText" presStyleLbl="sibTrans2D1" presStyleIdx="0" presStyleCnt="7"/>
      <dgm:spPr/>
      <dgm:t>
        <a:bodyPr/>
        <a:lstStyle/>
        <a:p>
          <a:endParaRPr lang="en-US"/>
        </a:p>
      </dgm:t>
    </dgm:pt>
    <dgm:pt modelId="{0AB89F5A-DDA6-4D78-9183-A694F09D5D95}" type="pres">
      <dgm:prSet presAssocID="{7D3B9146-35FB-4936-BDDD-559D7FA420C6}" presName="node" presStyleLbl="node1" presStyleIdx="1" presStyleCnt="7" custScaleX="152088" custRadScaleRad="99237" custRadScaleInc="2162">
        <dgm:presLayoutVars>
          <dgm:bulletEnabled val="1"/>
        </dgm:presLayoutVars>
      </dgm:prSet>
      <dgm:spPr/>
      <dgm:t>
        <a:bodyPr/>
        <a:lstStyle/>
        <a:p>
          <a:endParaRPr lang="en-US"/>
        </a:p>
      </dgm:t>
    </dgm:pt>
    <dgm:pt modelId="{04A167C2-9E72-4381-94B8-5D94378129D6}" type="pres">
      <dgm:prSet presAssocID="{F67ECAC4-DA8E-436A-9DDB-09429ABC4D52}" presName="sibTrans" presStyleLbl="sibTrans2D1" presStyleIdx="1" presStyleCnt="7"/>
      <dgm:spPr/>
      <dgm:t>
        <a:bodyPr/>
        <a:lstStyle/>
        <a:p>
          <a:endParaRPr lang="en-US"/>
        </a:p>
      </dgm:t>
    </dgm:pt>
    <dgm:pt modelId="{5054DDE8-431C-435F-A8C0-18B96C07A5A6}" type="pres">
      <dgm:prSet presAssocID="{F67ECAC4-DA8E-436A-9DDB-09429ABC4D52}" presName="connectorText" presStyleLbl="sibTrans2D1" presStyleIdx="1" presStyleCnt="7"/>
      <dgm:spPr/>
      <dgm:t>
        <a:bodyPr/>
        <a:lstStyle/>
        <a:p>
          <a:endParaRPr lang="en-US"/>
        </a:p>
      </dgm:t>
    </dgm:pt>
    <dgm:pt modelId="{F6F78CE8-7ED7-49BE-ABFA-C8A6B7CC3ECF}" type="pres">
      <dgm:prSet presAssocID="{655307D6-2C8D-4DFA-9487-60CE68FE1276}" presName="node" presStyleLbl="node1" presStyleIdx="2" presStyleCnt="7" custScaleX="133908" custRadScaleRad="112179" custRadScaleInc="-14211">
        <dgm:presLayoutVars>
          <dgm:bulletEnabled val="1"/>
        </dgm:presLayoutVars>
      </dgm:prSet>
      <dgm:spPr/>
      <dgm:t>
        <a:bodyPr/>
        <a:lstStyle/>
        <a:p>
          <a:endParaRPr lang="en-US"/>
        </a:p>
      </dgm:t>
    </dgm:pt>
    <dgm:pt modelId="{06B87A84-0D51-4FC4-965F-3378A01B1FD0}" type="pres">
      <dgm:prSet presAssocID="{001A5DD8-D7EE-4D92-9B62-3EAF132410B5}" presName="sibTrans" presStyleLbl="sibTrans2D1" presStyleIdx="2" presStyleCnt="7"/>
      <dgm:spPr/>
      <dgm:t>
        <a:bodyPr/>
        <a:lstStyle/>
        <a:p>
          <a:endParaRPr lang="en-US"/>
        </a:p>
      </dgm:t>
    </dgm:pt>
    <dgm:pt modelId="{F8E22C72-9AB3-4537-838D-C2530A7FC45F}" type="pres">
      <dgm:prSet presAssocID="{001A5DD8-D7EE-4D92-9B62-3EAF132410B5}" presName="connectorText" presStyleLbl="sibTrans2D1" presStyleIdx="2" presStyleCnt="7"/>
      <dgm:spPr/>
      <dgm:t>
        <a:bodyPr/>
        <a:lstStyle/>
        <a:p>
          <a:endParaRPr lang="en-US"/>
        </a:p>
      </dgm:t>
    </dgm:pt>
    <dgm:pt modelId="{680752DA-F6A8-432B-8B5E-B930645A1B39}" type="pres">
      <dgm:prSet presAssocID="{1AAAEC2D-ECCF-46B2-96C5-D0E72D258C95}" presName="node" presStyleLbl="node1" presStyleIdx="3" presStyleCnt="7" custScaleX="161664" custRadScaleRad="103765" custRadScaleInc="-16985">
        <dgm:presLayoutVars>
          <dgm:bulletEnabled val="1"/>
        </dgm:presLayoutVars>
      </dgm:prSet>
      <dgm:spPr/>
      <dgm:t>
        <a:bodyPr/>
        <a:lstStyle/>
        <a:p>
          <a:endParaRPr lang="en-US"/>
        </a:p>
      </dgm:t>
    </dgm:pt>
    <dgm:pt modelId="{0F77A223-8317-455D-A1FC-660607CAB041}" type="pres">
      <dgm:prSet presAssocID="{37BA457D-28A2-423D-A9CC-86648FD61CC2}" presName="sibTrans" presStyleLbl="sibTrans2D1" presStyleIdx="3" presStyleCnt="7"/>
      <dgm:spPr/>
      <dgm:t>
        <a:bodyPr/>
        <a:lstStyle/>
        <a:p>
          <a:endParaRPr lang="en-US"/>
        </a:p>
      </dgm:t>
    </dgm:pt>
    <dgm:pt modelId="{21F6AF54-018E-4170-B78A-94BE3525D618}" type="pres">
      <dgm:prSet presAssocID="{37BA457D-28A2-423D-A9CC-86648FD61CC2}" presName="connectorText" presStyleLbl="sibTrans2D1" presStyleIdx="3" presStyleCnt="7"/>
      <dgm:spPr/>
      <dgm:t>
        <a:bodyPr/>
        <a:lstStyle/>
        <a:p>
          <a:endParaRPr lang="en-US"/>
        </a:p>
      </dgm:t>
    </dgm:pt>
    <dgm:pt modelId="{C9CF945F-A796-4B6D-848E-AD8EA49FABB7}" type="pres">
      <dgm:prSet presAssocID="{F7BBFDA8-13E0-4B21-874F-ED078E4A26FC}" presName="node" presStyleLbl="node1" presStyleIdx="4" presStyleCnt="7" custScaleX="157111" custRadScaleRad="107407" custRadScaleInc="32885">
        <dgm:presLayoutVars>
          <dgm:bulletEnabled val="1"/>
        </dgm:presLayoutVars>
      </dgm:prSet>
      <dgm:spPr/>
      <dgm:t>
        <a:bodyPr/>
        <a:lstStyle/>
        <a:p>
          <a:endParaRPr lang="en-US"/>
        </a:p>
      </dgm:t>
    </dgm:pt>
    <dgm:pt modelId="{5A9C1932-4E81-46F1-A824-6D4E620FE352}" type="pres">
      <dgm:prSet presAssocID="{04C83103-618C-4ABD-B547-31CBE596F59C}" presName="sibTrans" presStyleLbl="sibTrans2D1" presStyleIdx="4" presStyleCnt="7"/>
      <dgm:spPr/>
      <dgm:t>
        <a:bodyPr/>
        <a:lstStyle/>
        <a:p>
          <a:endParaRPr lang="en-US"/>
        </a:p>
      </dgm:t>
    </dgm:pt>
    <dgm:pt modelId="{31B6C13E-36B8-49CE-A58E-9828020BA271}" type="pres">
      <dgm:prSet presAssocID="{04C83103-618C-4ABD-B547-31CBE596F59C}" presName="connectorText" presStyleLbl="sibTrans2D1" presStyleIdx="4" presStyleCnt="7"/>
      <dgm:spPr/>
      <dgm:t>
        <a:bodyPr/>
        <a:lstStyle/>
        <a:p>
          <a:endParaRPr lang="en-US"/>
        </a:p>
      </dgm:t>
    </dgm:pt>
    <dgm:pt modelId="{7B636DF1-6E63-4065-95F4-43BA4B63C1A6}" type="pres">
      <dgm:prSet presAssocID="{A977A4C8-7948-4329-8D8D-561ACB1AC7CD}" presName="node" presStyleLbl="node1" presStyleIdx="5" presStyleCnt="7" custScaleX="132480" custRadScaleRad="103592" custRadScaleInc="34582">
        <dgm:presLayoutVars>
          <dgm:bulletEnabled val="1"/>
        </dgm:presLayoutVars>
      </dgm:prSet>
      <dgm:spPr/>
      <dgm:t>
        <a:bodyPr/>
        <a:lstStyle/>
        <a:p>
          <a:endParaRPr lang="en-US"/>
        </a:p>
      </dgm:t>
    </dgm:pt>
    <dgm:pt modelId="{6F179CA7-9AC7-4C8B-B89B-9749C58393D7}" type="pres">
      <dgm:prSet presAssocID="{0665F0E0-7195-4E19-BBE3-29F563257CBF}" presName="sibTrans" presStyleLbl="sibTrans2D1" presStyleIdx="5" presStyleCnt="7"/>
      <dgm:spPr/>
      <dgm:t>
        <a:bodyPr/>
        <a:lstStyle/>
        <a:p>
          <a:endParaRPr lang="en-US"/>
        </a:p>
      </dgm:t>
    </dgm:pt>
    <dgm:pt modelId="{014D9E60-F8B9-4652-A564-7FC325DD5FA2}" type="pres">
      <dgm:prSet presAssocID="{0665F0E0-7195-4E19-BBE3-29F563257CBF}" presName="connectorText" presStyleLbl="sibTrans2D1" presStyleIdx="5" presStyleCnt="7"/>
      <dgm:spPr/>
      <dgm:t>
        <a:bodyPr/>
        <a:lstStyle/>
        <a:p>
          <a:endParaRPr lang="en-US"/>
        </a:p>
      </dgm:t>
    </dgm:pt>
    <dgm:pt modelId="{68539A21-8D8B-46DB-ACF0-82FED6F1E3F1}" type="pres">
      <dgm:prSet presAssocID="{BF7F50EC-3DD2-4846-9C2F-5A751AA6E7C6}" presName="node" presStyleLbl="node1" presStyleIdx="6" presStyleCnt="7" custScaleX="152862">
        <dgm:presLayoutVars>
          <dgm:bulletEnabled val="1"/>
        </dgm:presLayoutVars>
      </dgm:prSet>
      <dgm:spPr/>
      <dgm:t>
        <a:bodyPr/>
        <a:lstStyle/>
        <a:p>
          <a:endParaRPr lang="en-US"/>
        </a:p>
      </dgm:t>
    </dgm:pt>
    <dgm:pt modelId="{6BBB0EE0-5333-4235-9B63-0AB805DC8189}" type="pres">
      <dgm:prSet presAssocID="{18F962CC-DB36-4932-90D6-5169AB8C8DE1}" presName="sibTrans" presStyleLbl="sibTrans2D1" presStyleIdx="6" presStyleCnt="7"/>
      <dgm:spPr/>
      <dgm:t>
        <a:bodyPr/>
        <a:lstStyle/>
        <a:p>
          <a:endParaRPr lang="en-US"/>
        </a:p>
      </dgm:t>
    </dgm:pt>
    <dgm:pt modelId="{A2153491-6FD9-4DAC-A2CD-8FAD302F7171}" type="pres">
      <dgm:prSet presAssocID="{18F962CC-DB36-4932-90D6-5169AB8C8DE1}" presName="connectorText" presStyleLbl="sibTrans2D1" presStyleIdx="6" presStyleCnt="7"/>
      <dgm:spPr/>
      <dgm:t>
        <a:bodyPr/>
        <a:lstStyle/>
        <a:p>
          <a:endParaRPr lang="en-US"/>
        </a:p>
      </dgm:t>
    </dgm:pt>
  </dgm:ptLst>
  <dgm:cxnLst>
    <dgm:cxn modelId="{02DB7663-000D-48B9-AE10-C76BBF32A732}" type="presOf" srcId="{F67ECAC4-DA8E-436A-9DDB-09429ABC4D52}" destId="{04A167C2-9E72-4381-94B8-5D94378129D6}" srcOrd="0" destOrd="0" presId="urn:microsoft.com/office/officeart/2005/8/layout/cycle2"/>
    <dgm:cxn modelId="{B4F4727A-35CA-46A1-AC7F-11AC604913B5}" type="presOf" srcId="{18F962CC-DB36-4932-90D6-5169AB8C8DE1}" destId="{6BBB0EE0-5333-4235-9B63-0AB805DC8189}" srcOrd="0" destOrd="0" presId="urn:microsoft.com/office/officeart/2005/8/layout/cycle2"/>
    <dgm:cxn modelId="{30C95ABF-546A-4180-89CB-C8E045A8C06D}" type="presOf" srcId="{7D3B9146-35FB-4936-BDDD-559D7FA420C6}" destId="{0AB89F5A-DDA6-4D78-9183-A694F09D5D95}" srcOrd="0" destOrd="0" presId="urn:microsoft.com/office/officeart/2005/8/layout/cycle2"/>
    <dgm:cxn modelId="{679E489F-3C48-48FF-8503-BBBFA4438EEA}" type="presOf" srcId="{D47CF95D-D118-4BA2-82DC-B4BA1652C2F2}" destId="{0763E02A-E53B-404D-BE58-C837C003439D}" srcOrd="0" destOrd="0" presId="urn:microsoft.com/office/officeart/2005/8/layout/cycle2"/>
    <dgm:cxn modelId="{2D4F6ACD-D9FA-4688-8D9A-37AA5E810BCC}" type="presOf" srcId="{0665F0E0-7195-4E19-BBE3-29F563257CBF}" destId="{014D9E60-F8B9-4652-A564-7FC325DD5FA2}" srcOrd="1" destOrd="0" presId="urn:microsoft.com/office/officeart/2005/8/layout/cycle2"/>
    <dgm:cxn modelId="{9F4C68ED-3D51-44FA-B90F-5EB700B952C9}" srcId="{D47CF95D-D118-4BA2-82DC-B4BA1652C2F2}" destId="{5A1B4728-20DE-4DBA-A52E-B3D7473D5FAF}" srcOrd="0" destOrd="0" parTransId="{21640A7E-4760-4C9E-852C-3066698C48AA}" sibTransId="{291DC829-4D84-43BA-8A05-8E1E026C909A}"/>
    <dgm:cxn modelId="{A9FF643E-149B-41E3-A5E4-2E3E308C7F8B}" type="presOf" srcId="{04C83103-618C-4ABD-B547-31CBE596F59C}" destId="{5A9C1932-4E81-46F1-A824-6D4E620FE352}" srcOrd="0" destOrd="0" presId="urn:microsoft.com/office/officeart/2005/8/layout/cycle2"/>
    <dgm:cxn modelId="{12A708B4-A3D7-42F3-85BD-963B35A1F3B9}" type="presOf" srcId="{0665F0E0-7195-4E19-BBE3-29F563257CBF}" destId="{6F179CA7-9AC7-4C8B-B89B-9749C58393D7}" srcOrd="0" destOrd="0" presId="urn:microsoft.com/office/officeart/2005/8/layout/cycle2"/>
    <dgm:cxn modelId="{95F66878-FF8B-4CDE-A63E-298143327196}" srcId="{D47CF95D-D118-4BA2-82DC-B4BA1652C2F2}" destId="{BF7F50EC-3DD2-4846-9C2F-5A751AA6E7C6}" srcOrd="6" destOrd="0" parTransId="{93CEB867-8DBB-4F78-98CC-7DD1FFCB4D4C}" sibTransId="{18F962CC-DB36-4932-90D6-5169AB8C8DE1}"/>
    <dgm:cxn modelId="{BDB96692-CD14-4C73-87F8-284112AE3A3C}" type="presOf" srcId="{291DC829-4D84-43BA-8A05-8E1E026C909A}" destId="{4936509C-D2DE-4D0D-8C04-23CA85073B40}" srcOrd="1" destOrd="0" presId="urn:microsoft.com/office/officeart/2005/8/layout/cycle2"/>
    <dgm:cxn modelId="{D4AE314D-1166-4755-A9F8-422286C265C9}" type="presOf" srcId="{5A1B4728-20DE-4DBA-A52E-B3D7473D5FAF}" destId="{6696E613-1F16-4718-93E0-490CA81C98CB}" srcOrd="0" destOrd="0" presId="urn:microsoft.com/office/officeart/2005/8/layout/cycle2"/>
    <dgm:cxn modelId="{59826139-83CB-4E1E-944C-4F0B40B78998}" type="presOf" srcId="{F7BBFDA8-13E0-4B21-874F-ED078E4A26FC}" destId="{C9CF945F-A796-4B6D-848E-AD8EA49FABB7}" srcOrd="0" destOrd="0" presId="urn:microsoft.com/office/officeart/2005/8/layout/cycle2"/>
    <dgm:cxn modelId="{AC5677FF-13E1-4C6A-9C50-165C23FC2BCB}" type="presOf" srcId="{001A5DD8-D7EE-4D92-9B62-3EAF132410B5}" destId="{06B87A84-0D51-4FC4-965F-3378A01B1FD0}" srcOrd="0" destOrd="0" presId="urn:microsoft.com/office/officeart/2005/8/layout/cycle2"/>
    <dgm:cxn modelId="{EA010DA9-9ADF-495E-AD80-42F61E5ECDC4}" type="presOf" srcId="{655307D6-2C8D-4DFA-9487-60CE68FE1276}" destId="{F6F78CE8-7ED7-49BE-ABFA-C8A6B7CC3ECF}" srcOrd="0" destOrd="0" presId="urn:microsoft.com/office/officeart/2005/8/layout/cycle2"/>
    <dgm:cxn modelId="{C8A861DC-C7A4-4CD9-ACC7-DC7AEC29D326}" type="presOf" srcId="{37BA457D-28A2-423D-A9CC-86648FD61CC2}" destId="{0F77A223-8317-455D-A1FC-660607CAB041}" srcOrd="0" destOrd="0" presId="urn:microsoft.com/office/officeart/2005/8/layout/cycle2"/>
    <dgm:cxn modelId="{463852FF-0E83-4EE2-9451-8E9D65CF9C71}" type="presOf" srcId="{291DC829-4D84-43BA-8A05-8E1E026C909A}" destId="{5B68B6DA-6831-412E-AD96-DA28612708BE}" srcOrd="0" destOrd="0" presId="urn:microsoft.com/office/officeart/2005/8/layout/cycle2"/>
    <dgm:cxn modelId="{8690D460-481D-4903-A14C-026D5BC1A72F}" srcId="{D47CF95D-D118-4BA2-82DC-B4BA1652C2F2}" destId="{1AAAEC2D-ECCF-46B2-96C5-D0E72D258C95}" srcOrd="3" destOrd="0" parTransId="{9CEC151D-266F-413B-BE90-175952577903}" sibTransId="{37BA457D-28A2-423D-A9CC-86648FD61CC2}"/>
    <dgm:cxn modelId="{71245A20-D60C-40D0-8BC1-15517EA2B6A8}" type="presOf" srcId="{BF7F50EC-3DD2-4846-9C2F-5A751AA6E7C6}" destId="{68539A21-8D8B-46DB-ACF0-82FED6F1E3F1}" srcOrd="0" destOrd="0" presId="urn:microsoft.com/office/officeart/2005/8/layout/cycle2"/>
    <dgm:cxn modelId="{96B8DEEE-F4CC-4487-9F5E-5CF9564024CF}" srcId="{D47CF95D-D118-4BA2-82DC-B4BA1652C2F2}" destId="{655307D6-2C8D-4DFA-9487-60CE68FE1276}" srcOrd="2" destOrd="0" parTransId="{C90DC041-0E65-4144-97A5-BA1F2DC7F680}" sibTransId="{001A5DD8-D7EE-4D92-9B62-3EAF132410B5}"/>
    <dgm:cxn modelId="{B3BDEF61-AEE0-49F8-A7D2-AD36719183B6}" type="presOf" srcId="{18F962CC-DB36-4932-90D6-5169AB8C8DE1}" destId="{A2153491-6FD9-4DAC-A2CD-8FAD302F7171}" srcOrd="1" destOrd="0" presId="urn:microsoft.com/office/officeart/2005/8/layout/cycle2"/>
    <dgm:cxn modelId="{FAC4C3BE-AE42-4CC2-B76C-981522BE55F1}" type="presOf" srcId="{F67ECAC4-DA8E-436A-9DDB-09429ABC4D52}" destId="{5054DDE8-431C-435F-A8C0-18B96C07A5A6}" srcOrd="1" destOrd="0" presId="urn:microsoft.com/office/officeart/2005/8/layout/cycle2"/>
    <dgm:cxn modelId="{58999A08-C71E-4A3D-A575-B832FF5BDE36}" srcId="{D47CF95D-D118-4BA2-82DC-B4BA1652C2F2}" destId="{F7BBFDA8-13E0-4B21-874F-ED078E4A26FC}" srcOrd="4" destOrd="0" parTransId="{9DD40EEA-7662-44A1-980C-9213C20DEE6D}" sibTransId="{04C83103-618C-4ABD-B547-31CBE596F59C}"/>
    <dgm:cxn modelId="{4F794F90-D71F-4EBE-B1A6-52B058C24781}" type="presOf" srcId="{A977A4C8-7948-4329-8D8D-561ACB1AC7CD}" destId="{7B636DF1-6E63-4065-95F4-43BA4B63C1A6}" srcOrd="0" destOrd="0" presId="urn:microsoft.com/office/officeart/2005/8/layout/cycle2"/>
    <dgm:cxn modelId="{7D4D71E7-C7C9-42A2-95EC-B056D59E032B}" type="presOf" srcId="{1AAAEC2D-ECCF-46B2-96C5-D0E72D258C95}" destId="{680752DA-F6A8-432B-8B5E-B930645A1B39}" srcOrd="0" destOrd="0" presId="urn:microsoft.com/office/officeart/2005/8/layout/cycle2"/>
    <dgm:cxn modelId="{B8F82656-3B8C-47C4-9EDF-290E42B9E114}" srcId="{D47CF95D-D118-4BA2-82DC-B4BA1652C2F2}" destId="{7D3B9146-35FB-4936-BDDD-559D7FA420C6}" srcOrd="1" destOrd="0" parTransId="{DA61044D-18D8-4346-A987-76B82334CB1C}" sibTransId="{F67ECAC4-DA8E-436A-9DDB-09429ABC4D52}"/>
    <dgm:cxn modelId="{2CFDEC45-0C9B-4B2C-9B14-A9AA1B4641B5}" srcId="{D47CF95D-D118-4BA2-82DC-B4BA1652C2F2}" destId="{A977A4C8-7948-4329-8D8D-561ACB1AC7CD}" srcOrd="5" destOrd="0" parTransId="{C71243C4-2247-478B-9EA2-D52889F0AED1}" sibTransId="{0665F0E0-7195-4E19-BBE3-29F563257CBF}"/>
    <dgm:cxn modelId="{F0A63F8D-49DA-4DE2-86A1-50B2BE21D1E8}" type="presOf" srcId="{04C83103-618C-4ABD-B547-31CBE596F59C}" destId="{31B6C13E-36B8-49CE-A58E-9828020BA271}" srcOrd="1" destOrd="0" presId="urn:microsoft.com/office/officeart/2005/8/layout/cycle2"/>
    <dgm:cxn modelId="{8D4E8BF4-0E38-4950-9ED2-63DDE67FCE51}" type="presOf" srcId="{37BA457D-28A2-423D-A9CC-86648FD61CC2}" destId="{21F6AF54-018E-4170-B78A-94BE3525D618}" srcOrd="1" destOrd="0" presId="urn:microsoft.com/office/officeart/2005/8/layout/cycle2"/>
    <dgm:cxn modelId="{945A1FC5-3FFC-4256-A2A8-8145A9C6406C}" type="presOf" srcId="{001A5DD8-D7EE-4D92-9B62-3EAF132410B5}" destId="{F8E22C72-9AB3-4537-838D-C2530A7FC45F}" srcOrd="1" destOrd="0" presId="urn:microsoft.com/office/officeart/2005/8/layout/cycle2"/>
    <dgm:cxn modelId="{28CADDB1-73FF-43A5-A7A7-9E1CBF02C69C}" type="presParOf" srcId="{0763E02A-E53B-404D-BE58-C837C003439D}" destId="{6696E613-1F16-4718-93E0-490CA81C98CB}" srcOrd="0" destOrd="0" presId="urn:microsoft.com/office/officeart/2005/8/layout/cycle2"/>
    <dgm:cxn modelId="{71502939-BAFF-4B93-A009-F7D414BA4CC3}" type="presParOf" srcId="{0763E02A-E53B-404D-BE58-C837C003439D}" destId="{5B68B6DA-6831-412E-AD96-DA28612708BE}" srcOrd="1" destOrd="0" presId="urn:microsoft.com/office/officeart/2005/8/layout/cycle2"/>
    <dgm:cxn modelId="{61014467-D975-4182-845E-95F6949B49D6}" type="presParOf" srcId="{5B68B6DA-6831-412E-AD96-DA28612708BE}" destId="{4936509C-D2DE-4D0D-8C04-23CA85073B40}" srcOrd="0" destOrd="0" presId="urn:microsoft.com/office/officeart/2005/8/layout/cycle2"/>
    <dgm:cxn modelId="{4E715E18-435C-49A4-A954-287908568AA8}" type="presParOf" srcId="{0763E02A-E53B-404D-BE58-C837C003439D}" destId="{0AB89F5A-DDA6-4D78-9183-A694F09D5D95}" srcOrd="2" destOrd="0" presId="urn:microsoft.com/office/officeart/2005/8/layout/cycle2"/>
    <dgm:cxn modelId="{6D4E1A2A-0ACB-41E7-AB5F-DA3BC0FF31C4}" type="presParOf" srcId="{0763E02A-E53B-404D-BE58-C837C003439D}" destId="{04A167C2-9E72-4381-94B8-5D94378129D6}" srcOrd="3" destOrd="0" presId="urn:microsoft.com/office/officeart/2005/8/layout/cycle2"/>
    <dgm:cxn modelId="{5979D61B-00A2-4998-A79B-E1DB2E4D5D4D}" type="presParOf" srcId="{04A167C2-9E72-4381-94B8-5D94378129D6}" destId="{5054DDE8-431C-435F-A8C0-18B96C07A5A6}" srcOrd="0" destOrd="0" presId="urn:microsoft.com/office/officeart/2005/8/layout/cycle2"/>
    <dgm:cxn modelId="{5461CE1C-7D31-4138-80BB-52F0A53E6508}" type="presParOf" srcId="{0763E02A-E53B-404D-BE58-C837C003439D}" destId="{F6F78CE8-7ED7-49BE-ABFA-C8A6B7CC3ECF}" srcOrd="4" destOrd="0" presId="urn:microsoft.com/office/officeart/2005/8/layout/cycle2"/>
    <dgm:cxn modelId="{746DD1C3-C85F-4E7B-A522-21202A103048}" type="presParOf" srcId="{0763E02A-E53B-404D-BE58-C837C003439D}" destId="{06B87A84-0D51-4FC4-965F-3378A01B1FD0}" srcOrd="5" destOrd="0" presId="urn:microsoft.com/office/officeart/2005/8/layout/cycle2"/>
    <dgm:cxn modelId="{3A5E7276-9016-4ACE-A9E4-1F7AA34A3167}" type="presParOf" srcId="{06B87A84-0D51-4FC4-965F-3378A01B1FD0}" destId="{F8E22C72-9AB3-4537-838D-C2530A7FC45F}" srcOrd="0" destOrd="0" presId="urn:microsoft.com/office/officeart/2005/8/layout/cycle2"/>
    <dgm:cxn modelId="{8DCDB022-EF82-45E0-9670-37BE02708A03}" type="presParOf" srcId="{0763E02A-E53B-404D-BE58-C837C003439D}" destId="{680752DA-F6A8-432B-8B5E-B930645A1B39}" srcOrd="6" destOrd="0" presId="urn:microsoft.com/office/officeart/2005/8/layout/cycle2"/>
    <dgm:cxn modelId="{13E7A5C9-A4F7-4AF2-BE83-2D48C9DE72A0}" type="presParOf" srcId="{0763E02A-E53B-404D-BE58-C837C003439D}" destId="{0F77A223-8317-455D-A1FC-660607CAB041}" srcOrd="7" destOrd="0" presId="urn:microsoft.com/office/officeart/2005/8/layout/cycle2"/>
    <dgm:cxn modelId="{578EFD26-13AB-4244-A783-D6B834D175E1}" type="presParOf" srcId="{0F77A223-8317-455D-A1FC-660607CAB041}" destId="{21F6AF54-018E-4170-B78A-94BE3525D618}" srcOrd="0" destOrd="0" presId="urn:microsoft.com/office/officeart/2005/8/layout/cycle2"/>
    <dgm:cxn modelId="{8423FC81-680B-4EF2-83E5-0E300E0DC874}" type="presParOf" srcId="{0763E02A-E53B-404D-BE58-C837C003439D}" destId="{C9CF945F-A796-4B6D-848E-AD8EA49FABB7}" srcOrd="8" destOrd="0" presId="urn:microsoft.com/office/officeart/2005/8/layout/cycle2"/>
    <dgm:cxn modelId="{9222BDB6-4376-414D-AFF5-CA3F6471D075}" type="presParOf" srcId="{0763E02A-E53B-404D-BE58-C837C003439D}" destId="{5A9C1932-4E81-46F1-A824-6D4E620FE352}" srcOrd="9" destOrd="0" presId="urn:microsoft.com/office/officeart/2005/8/layout/cycle2"/>
    <dgm:cxn modelId="{D4415C4E-D8C6-4DCC-99B0-D69BB220C15A}" type="presParOf" srcId="{5A9C1932-4E81-46F1-A824-6D4E620FE352}" destId="{31B6C13E-36B8-49CE-A58E-9828020BA271}" srcOrd="0" destOrd="0" presId="urn:microsoft.com/office/officeart/2005/8/layout/cycle2"/>
    <dgm:cxn modelId="{48B08B09-178D-45FC-B084-72A6038398C2}" type="presParOf" srcId="{0763E02A-E53B-404D-BE58-C837C003439D}" destId="{7B636DF1-6E63-4065-95F4-43BA4B63C1A6}" srcOrd="10" destOrd="0" presId="urn:microsoft.com/office/officeart/2005/8/layout/cycle2"/>
    <dgm:cxn modelId="{547D05E4-DA3C-4C04-BC74-D8DC6DCD8AE9}" type="presParOf" srcId="{0763E02A-E53B-404D-BE58-C837C003439D}" destId="{6F179CA7-9AC7-4C8B-B89B-9749C58393D7}" srcOrd="11" destOrd="0" presId="urn:microsoft.com/office/officeart/2005/8/layout/cycle2"/>
    <dgm:cxn modelId="{E2011717-8048-46D6-81B1-68F5F5121819}" type="presParOf" srcId="{6F179CA7-9AC7-4C8B-B89B-9749C58393D7}" destId="{014D9E60-F8B9-4652-A564-7FC325DD5FA2}" srcOrd="0" destOrd="0" presId="urn:microsoft.com/office/officeart/2005/8/layout/cycle2"/>
    <dgm:cxn modelId="{D6DFE79B-5A11-40D4-AA83-B06CA746F086}" type="presParOf" srcId="{0763E02A-E53B-404D-BE58-C837C003439D}" destId="{68539A21-8D8B-46DB-ACF0-82FED6F1E3F1}" srcOrd="12" destOrd="0" presId="urn:microsoft.com/office/officeart/2005/8/layout/cycle2"/>
    <dgm:cxn modelId="{4E74B55F-175A-44E0-9117-6AA4EE025D2C}" type="presParOf" srcId="{0763E02A-E53B-404D-BE58-C837C003439D}" destId="{6BBB0EE0-5333-4235-9B63-0AB805DC8189}" srcOrd="13" destOrd="0" presId="urn:microsoft.com/office/officeart/2005/8/layout/cycle2"/>
    <dgm:cxn modelId="{F336536D-FAD6-4831-9582-799CB3A18C48}" type="presParOf" srcId="{6BBB0EE0-5333-4235-9B63-0AB805DC8189}" destId="{A2153491-6FD9-4DAC-A2CD-8FAD302F717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BDC7-9499-4BBF-979A-0A7875ECA3A5}">
      <dsp:nvSpPr>
        <dsp:cNvPr id="0" name=""/>
        <dsp:cNvSpPr/>
      </dsp:nvSpPr>
      <dsp:spPr>
        <a:xfrm rot="10800000">
          <a:off x="0" y="9197"/>
          <a:ext cx="3389796" cy="895618"/>
        </a:xfrm>
        <a:prstGeom prst="trapezoid">
          <a:avLst>
            <a:gd name="adj" fmla="val 37849"/>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Segoe UI" panose="020B0502040204020203" pitchFamily="34" charset="0"/>
              <a:cs typeface="Segoe UI" panose="020B0502040204020203" pitchFamily="34" charset="0"/>
            </a:rPr>
            <a:t/>
          </a:r>
          <a:br>
            <a:rPr lang="en-US" sz="1400" kern="1200" dirty="0" smtClean="0">
              <a:latin typeface="Segoe UI" panose="020B0502040204020203" pitchFamily="34" charset="0"/>
              <a:cs typeface="Segoe UI" panose="020B0502040204020203" pitchFamily="34" charset="0"/>
            </a:rPr>
          </a:br>
          <a:r>
            <a:rPr lang="en-US" sz="1100" kern="1200" dirty="0" smtClean="0">
              <a:latin typeface="Segoe UI" panose="020B0502040204020203" pitchFamily="34" charset="0"/>
              <a:cs typeface="Segoe UI" panose="020B0502040204020203" pitchFamily="34" charset="0"/>
            </a:rPr>
            <a:t>Created an Account</a:t>
          </a:r>
          <a:endParaRPr lang="en-US" sz="1100" kern="1200" dirty="0">
            <a:latin typeface="Segoe UI" panose="020B0502040204020203" pitchFamily="34" charset="0"/>
            <a:cs typeface="Segoe UI" panose="020B0502040204020203" pitchFamily="34" charset="0"/>
          </a:endParaRPr>
        </a:p>
      </dsp:txBody>
      <dsp:txXfrm rot="-10800000">
        <a:off x="593214" y="9197"/>
        <a:ext cx="2203367" cy="895618"/>
      </dsp:txXfrm>
    </dsp:sp>
    <dsp:sp modelId="{964FB5D3-CB26-40CC-837F-7C1664F35D24}">
      <dsp:nvSpPr>
        <dsp:cNvPr id="0" name=""/>
        <dsp:cNvSpPr/>
      </dsp:nvSpPr>
      <dsp:spPr>
        <a:xfrm rot="10800000">
          <a:off x="338979" y="895618"/>
          <a:ext cx="2711836" cy="895618"/>
        </a:xfrm>
        <a:prstGeom prst="trapezoid">
          <a:avLst>
            <a:gd name="adj" fmla="val 37849"/>
          </a:avLst>
        </a:prstGeom>
        <a:solidFill>
          <a:schemeClr val="accent5">
            <a:hueOff val="-154404"/>
            <a:satOff val="-2216"/>
            <a:lumOff val="196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Segoe UI" panose="020B0502040204020203" pitchFamily="34" charset="0"/>
              <a:cs typeface="Segoe UI" panose="020B0502040204020203" pitchFamily="34" charset="0"/>
            </a:rPr>
            <a:t/>
          </a:r>
          <a:br>
            <a:rPr lang="en-US" sz="1400" kern="1200" dirty="0" smtClean="0">
              <a:latin typeface="Segoe UI" panose="020B0502040204020203" pitchFamily="34" charset="0"/>
              <a:cs typeface="Segoe UI" panose="020B0502040204020203" pitchFamily="34" charset="0"/>
            </a:rPr>
          </a:br>
          <a:r>
            <a:rPr lang="en-US" sz="1100" kern="1200" dirty="0" smtClean="0">
              <a:latin typeface="Segoe UI" panose="020B0502040204020203" pitchFamily="34" charset="0"/>
              <a:cs typeface="Segoe UI" panose="020B0502040204020203" pitchFamily="34" charset="0"/>
            </a:rPr>
            <a:t>Created a Project</a:t>
          </a:r>
          <a:endParaRPr lang="en-US" sz="1100" kern="1200" dirty="0">
            <a:latin typeface="Segoe UI" panose="020B0502040204020203" pitchFamily="34" charset="0"/>
            <a:cs typeface="Segoe UI" panose="020B0502040204020203" pitchFamily="34" charset="0"/>
          </a:endParaRPr>
        </a:p>
      </dsp:txBody>
      <dsp:txXfrm rot="-10800000">
        <a:off x="813551" y="895618"/>
        <a:ext cx="1762693" cy="895618"/>
      </dsp:txXfrm>
    </dsp:sp>
    <dsp:sp modelId="{B18C385B-D4F0-4C3E-8208-C69A9D1334CA}">
      <dsp:nvSpPr>
        <dsp:cNvPr id="0" name=""/>
        <dsp:cNvSpPr/>
      </dsp:nvSpPr>
      <dsp:spPr>
        <a:xfrm rot="10800000">
          <a:off x="677959" y="1791236"/>
          <a:ext cx="2033877" cy="895618"/>
        </a:xfrm>
        <a:prstGeom prst="trapezoid">
          <a:avLst>
            <a:gd name="adj" fmla="val 37849"/>
          </a:avLst>
        </a:prstGeom>
        <a:solidFill>
          <a:schemeClr val="accent5">
            <a:hueOff val="-308807"/>
            <a:satOff val="-4432"/>
            <a:lumOff val="3923"/>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Segoe UI" panose="020B0502040204020203" pitchFamily="34" charset="0"/>
              <a:cs typeface="Segoe UI" panose="020B0502040204020203" pitchFamily="34" charset="0"/>
            </a:rPr>
            <a:t/>
          </a:r>
          <a:br>
            <a:rPr lang="en-US" sz="1400" kern="1200" dirty="0" smtClean="0">
              <a:latin typeface="Segoe UI" panose="020B0502040204020203" pitchFamily="34" charset="0"/>
              <a:cs typeface="Segoe UI" panose="020B0502040204020203" pitchFamily="34" charset="0"/>
            </a:rPr>
          </a:br>
          <a:r>
            <a:rPr lang="en-US" sz="1100" kern="1200" dirty="0" smtClean="0">
              <a:latin typeface="Segoe UI" panose="020B0502040204020203" pitchFamily="34" charset="0"/>
              <a:cs typeface="Segoe UI" panose="020B0502040204020203" pitchFamily="34" charset="0"/>
            </a:rPr>
            <a:t>Check-In / Push</a:t>
          </a:r>
          <a:endParaRPr lang="en-US" sz="1100" kern="1200" dirty="0">
            <a:latin typeface="Segoe UI" panose="020B0502040204020203" pitchFamily="34" charset="0"/>
            <a:cs typeface="Segoe UI" panose="020B0502040204020203" pitchFamily="34" charset="0"/>
          </a:endParaRPr>
        </a:p>
      </dsp:txBody>
      <dsp:txXfrm rot="-10800000">
        <a:off x="1033887" y="1791236"/>
        <a:ext cx="1322020" cy="895618"/>
      </dsp:txXfrm>
    </dsp:sp>
    <dsp:sp modelId="{06C86141-948C-4EEE-A5FE-59F4E25C1294}">
      <dsp:nvSpPr>
        <dsp:cNvPr id="0" name=""/>
        <dsp:cNvSpPr/>
      </dsp:nvSpPr>
      <dsp:spPr>
        <a:xfrm rot="10800000">
          <a:off x="1016938" y="2686854"/>
          <a:ext cx="1355918" cy="895618"/>
        </a:xfrm>
        <a:prstGeom prst="trapezoid">
          <a:avLst>
            <a:gd name="adj" fmla="val 37849"/>
          </a:avLst>
        </a:prstGeom>
        <a:solidFill>
          <a:schemeClr val="accent5">
            <a:hueOff val="-463211"/>
            <a:satOff val="-6647"/>
            <a:lumOff val="5885"/>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Segoe UI" panose="020B0502040204020203" pitchFamily="34" charset="0"/>
              <a:cs typeface="Segoe UI" panose="020B0502040204020203" pitchFamily="34" charset="0"/>
            </a:rPr>
            <a:t/>
          </a:r>
          <a:br>
            <a:rPr lang="en-US" sz="1400" kern="1200" dirty="0" smtClean="0">
              <a:latin typeface="Segoe UI" panose="020B0502040204020203" pitchFamily="34" charset="0"/>
              <a:cs typeface="Segoe UI" panose="020B0502040204020203" pitchFamily="34" charset="0"/>
            </a:rPr>
          </a:br>
          <a:r>
            <a:rPr lang="en-US" sz="1200" kern="1200" dirty="0" smtClean="0">
              <a:latin typeface="Segoe UI" panose="020B0502040204020203" pitchFamily="34" charset="0"/>
              <a:cs typeface="Segoe UI" panose="020B0502040204020203" pitchFamily="34" charset="0"/>
            </a:rPr>
            <a:t>Build</a:t>
          </a:r>
          <a:endParaRPr lang="en-US" sz="1100" kern="1200" dirty="0">
            <a:latin typeface="Segoe UI" panose="020B0502040204020203" pitchFamily="34" charset="0"/>
            <a:cs typeface="Segoe UI" panose="020B0502040204020203" pitchFamily="34" charset="0"/>
          </a:endParaRPr>
        </a:p>
      </dsp:txBody>
      <dsp:txXfrm rot="-10800000">
        <a:off x="1254224" y="2686854"/>
        <a:ext cx="881346" cy="895618"/>
      </dsp:txXfrm>
    </dsp:sp>
    <dsp:sp modelId="{E8D3D723-C6B6-4D5F-BDE4-264D7B32394F}">
      <dsp:nvSpPr>
        <dsp:cNvPr id="0" name=""/>
        <dsp:cNvSpPr/>
      </dsp:nvSpPr>
      <dsp:spPr>
        <a:xfrm rot="10800000">
          <a:off x="1355918" y="3582472"/>
          <a:ext cx="677959" cy="895618"/>
        </a:xfrm>
        <a:prstGeom prst="trapezoid">
          <a:avLst>
            <a:gd name="adj" fmla="val 50000"/>
          </a:avLst>
        </a:prstGeom>
        <a:solidFill>
          <a:schemeClr val="accent5">
            <a:hueOff val="-617614"/>
            <a:satOff val="-8863"/>
            <a:lumOff val="7846"/>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Segoe UI" panose="020B0502040204020203" pitchFamily="34" charset="0"/>
              <a:cs typeface="Segoe UI" panose="020B0502040204020203" pitchFamily="34" charset="0"/>
            </a:rPr>
            <a:t>Deployed</a:t>
          </a:r>
          <a:endParaRPr lang="en-US" sz="1200" kern="1200" dirty="0">
            <a:latin typeface="Segoe UI" panose="020B0502040204020203" pitchFamily="34" charset="0"/>
            <a:cs typeface="Segoe UI" panose="020B0502040204020203" pitchFamily="34" charset="0"/>
          </a:endParaRPr>
        </a:p>
      </dsp:txBody>
      <dsp:txXfrm rot="-10800000">
        <a:off x="1355918" y="3582472"/>
        <a:ext cx="677959" cy="895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6E613-1F16-4718-93E0-490CA81C98CB}">
      <dsp:nvSpPr>
        <dsp:cNvPr id="0" name=""/>
        <dsp:cNvSpPr/>
      </dsp:nvSpPr>
      <dsp:spPr>
        <a:xfrm>
          <a:off x="3555844" y="50465"/>
          <a:ext cx="1912646"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Agile Schedule and Team</a:t>
          </a:r>
          <a:endParaRPr lang="en-US" sz="2000" kern="1200" dirty="0">
            <a:latin typeface="Segoe UI Semilight" panose="020B0402040204020203" pitchFamily="34" charset="0"/>
            <a:cs typeface="Segoe UI Semilight" panose="020B0402040204020203" pitchFamily="34" charset="0"/>
          </a:endParaRPr>
        </a:p>
      </dsp:txBody>
      <dsp:txXfrm>
        <a:off x="3835945" y="259953"/>
        <a:ext cx="1352444" cy="1011500"/>
      </dsp:txXfrm>
    </dsp:sp>
    <dsp:sp modelId="{5B68B6DA-6831-412E-AD96-DA28612708BE}">
      <dsp:nvSpPr>
        <dsp:cNvPr id="0" name=""/>
        <dsp:cNvSpPr/>
      </dsp:nvSpPr>
      <dsp:spPr>
        <a:xfrm rot="1485391">
          <a:off x="5379502" y="961412"/>
          <a:ext cx="161058"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Segoe UI Semilight" panose="020B0402040204020203" pitchFamily="34" charset="0"/>
            <a:cs typeface="Segoe UI Semilight" panose="020B0402040204020203" pitchFamily="34" charset="0"/>
          </a:endParaRPr>
        </a:p>
      </dsp:txBody>
      <dsp:txXfrm>
        <a:off x="5381722" y="1047852"/>
        <a:ext cx="112741" cy="289671"/>
      </dsp:txXfrm>
    </dsp:sp>
    <dsp:sp modelId="{0AB89F5A-DDA6-4D78-9183-A694F09D5D95}">
      <dsp:nvSpPr>
        <dsp:cNvPr id="0" name=""/>
        <dsp:cNvSpPr/>
      </dsp:nvSpPr>
      <dsp:spPr>
        <a:xfrm>
          <a:off x="5404948" y="963794"/>
          <a:ext cx="2175582"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Managed Technical Debt</a:t>
          </a:r>
          <a:endParaRPr lang="en-US" sz="2000" kern="1200" dirty="0">
            <a:latin typeface="Segoe UI Semilight" panose="020B0402040204020203" pitchFamily="34" charset="0"/>
            <a:cs typeface="Segoe UI Semilight" panose="020B0402040204020203" pitchFamily="34" charset="0"/>
          </a:endParaRPr>
        </a:p>
      </dsp:txBody>
      <dsp:txXfrm>
        <a:off x="5723555" y="1173282"/>
        <a:ext cx="1538368" cy="1011500"/>
      </dsp:txXfrm>
    </dsp:sp>
    <dsp:sp modelId="{04A167C2-9E72-4381-94B8-5D94378129D6}">
      <dsp:nvSpPr>
        <dsp:cNvPr id="0" name=""/>
        <dsp:cNvSpPr/>
      </dsp:nvSpPr>
      <dsp:spPr>
        <a:xfrm rot="4057256">
          <a:off x="6726413" y="2410392"/>
          <a:ext cx="333699"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6757410" y="2460664"/>
        <a:ext cx="233589" cy="289671"/>
      </dsp:txXfrm>
    </dsp:sp>
    <dsp:sp modelId="{F6F78CE8-7ED7-49BE-ABFA-C8A6B7CC3ECF}">
      <dsp:nvSpPr>
        <dsp:cNvPr id="0" name=""/>
        <dsp:cNvSpPr/>
      </dsp:nvSpPr>
      <dsp:spPr>
        <a:xfrm>
          <a:off x="6340444" y="2920030"/>
          <a:ext cx="1915522"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Flow of Value</a:t>
          </a:r>
          <a:endParaRPr lang="en-US" sz="2000" kern="1200" dirty="0">
            <a:latin typeface="Segoe UI Semilight" panose="020B0402040204020203" pitchFamily="34" charset="0"/>
            <a:cs typeface="Segoe UI Semilight" panose="020B0402040204020203" pitchFamily="34" charset="0"/>
          </a:endParaRPr>
        </a:p>
      </dsp:txBody>
      <dsp:txXfrm>
        <a:off x="6620966" y="3129518"/>
        <a:ext cx="1354478" cy="1011500"/>
      </dsp:txXfrm>
    </dsp:sp>
    <dsp:sp modelId="{06B87A84-0D51-4FC4-965F-3378A01B1FD0}">
      <dsp:nvSpPr>
        <dsp:cNvPr id="0" name=""/>
        <dsp:cNvSpPr/>
      </dsp:nvSpPr>
      <dsp:spPr>
        <a:xfrm rot="7755629">
          <a:off x="6408449" y="4260952"/>
          <a:ext cx="362121"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Segoe UI Semilight" panose="020B0402040204020203" pitchFamily="34" charset="0"/>
            <a:cs typeface="Segoe UI Semilight" panose="020B0402040204020203" pitchFamily="34" charset="0"/>
          </a:endParaRPr>
        </a:p>
      </dsp:txBody>
      <dsp:txXfrm rot="10800000">
        <a:off x="6497142" y="4315452"/>
        <a:ext cx="253485" cy="289671"/>
      </dsp:txXfrm>
    </dsp:sp>
    <dsp:sp modelId="{680752DA-F6A8-432B-8B5E-B930645A1B39}">
      <dsp:nvSpPr>
        <dsp:cNvPr id="0" name=""/>
        <dsp:cNvSpPr/>
      </dsp:nvSpPr>
      <dsp:spPr>
        <a:xfrm>
          <a:off x="4688840" y="4697852"/>
          <a:ext cx="2312564"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Hypothesis-based Backlog</a:t>
          </a:r>
          <a:endParaRPr lang="en-US" sz="2000" kern="1200" dirty="0">
            <a:latin typeface="Segoe UI Semilight" panose="020B0402040204020203" pitchFamily="34" charset="0"/>
            <a:cs typeface="Segoe UI Semilight" panose="020B0402040204020203" pitchFamily="34" charset="0"/>
          </a:endParaRPr>
        </a:p>
      </dsp:txBody>
      <dsp:txXfrm>
        <a:off x="5027507" y="4907340"/>
        <a:ext cx="1635230" cy="1011500"/>
      </dsp:txXfrm>
    </dsp:sp>
    <dsp:sp modelId="{0F77A223-8317-455D-A1FC-660607CAB041}">
      <dsp:nvSpPr>
        <dsp:cNvPr id="0" name=""/>
        <dsp:cNvSpPr/>
      </dsp:nvSpPr>
      <dsp:spPr>
        <a:xfrm rot="10828261">
          <a:off x="4314031" y="5160199"/>
          <a:ext cx="264942"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4393513" y="5257083"/>
        <a:ext cx="185459" cy="289671"/>
      </dsp:txXfrm>
    </dsp:sp>
    <dsp:sp modelId="{C9CF945F-A796-4B6D-848E-AD8EA49FABB7}">
      <dsp:nvSpPr>
        <dsp:cNvPr id="0" name=""/>
        <dsp:cNvSpPr/>
      </dsp:nvSpPr>
      <dsp:spPr>
        <a:xfrm>
          <a:off x="1941725" y="4675000"/>
          <a:ext cx="2247435"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Evidence and Data</a:t>
          </a:r>
          <a:endParaRPr lang="en-US" sz="2000" kern="1200" dirty="0">
            <a:latin typeface="Segoe UI Semilight" panose="020B0402040204020203" pitchFamily="34" charset="0"/>
            <a:cs typeface="Segoe UI Semilight" panose="020B0402040204020203" pitchFamily="34" charset="0"/>
          </a:endParaRPr>
        </a:p>
      </dsp:txBody>
      <dsp:txXfrm>
        <a:off x="2270854" y="4884488"/>
        <a:ext cx="1589177" cy="1011500"/>
      </dsp:txXfrm>
    </dsp:sp>
    <dsp:sp modelId="{5A9C1932-4E81-46F1-A824-6D4E620FE352}">
      <dsp:nvSpPr>
        <dsp:cNvPr id="0" name=""/>
        <dsp:cNvSpPr/>
      </dsp:nvSpPr>
      <dsp:spPr>
        <a:xfrm rot="14533937">
          <a:off x="2331720" y="4141440"/>
          <a:ext cx="406606"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10800000">
        <a:off x="2421126" y="4291964"/>
        <a:ext cx="284624" cy="289671"/>
      </dsp:txXfrm>
    </dsp:sp>
    <dsp:sp modelId="{7B636DF1-6E63-4065-95F4-43BA4B63C1A6}">
      <dsp:nvSpPr>
        <dsp:cNvPr id="0" name=""/>
        <dsp:cNvSpPr/>
      </dsp:nvSpPr>
      <dsp:spPr>
        <a:xfrm>
          <a:off x="1053443" y="2653326"/>
          <a:ext cx="1895094"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Production First</a:t>
          </a:r>
          <a:endParaRPr lang="en-US" sz="2000" kern="1200" dirty="0">
            <a:latin typeface="Segoe UI Semilight" panose="020B0402040204020203" pitchFamily="34" charset="0"/>
            <a:cs typeface="Segoe UI Semilight" panose="020B0402040204020203" pitchFamily="34" charset="0"/>
          </a:endParaRPr>
        </a:p>
      </dsp:txBody>
      <dsp:txXfrm>
        <a:off x="1330973" y="2862814"/>
        <a:ext cx="1340034" cy="1011500"/>
      </dsp:txXfrm>
    </dsp:sp>
    <dsp:sp modelId="{6F179CA7-9AC7-4C8B-B89B-9749C58393D7}">
      <dsp:nvSpPr>
        <dsp:cNvPr id="0" name=""/>
        <dsp:cNvSpPr/>
      </dsp:nvSpPr>
      <dsp:spPr>
        <a:xfrm rot="17393920">
          <a:off x="2215229" y="2275202"/>
          <a:ext cx="188295"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Segoe UI Semilight" panose="020B0402040204020203" pitchFamily="34" charset="0"/>
            <a:cs typeface="Segoe UI Semilight" panose="020B0402040204020203" pitchFamily="34" charset="0"/>
          </a:endParaRPr>
        </a:p>
      </dsp:txBody>
      <dsp:txXfrm>
        <a:off x="2233860" y="2398317"/>
        <a:ext cx="131807" cy="289671"/>
      </dsp:txXfrm>
    </dsp:sp>
    <dsp:sp modelId="{68539A21-8D8B-46DB-ACF0-82FED6F1E3F1}">
      <dsp:nvSpPr>
        <dsp:cNvPr id="0" name=""/>
        <dsp:cNvSpPr/>
      </dsp:nvSpPr>
      <dsp:spPr>
        <a:xfrm>
          <a:off x="1530250" y="933323"/>
          <a:ext cx="2186654" cy="1430476"/>
        </a:xfrm>
        <a:prstGeom prst="ellips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Segoe UI Semilight" panose="020B0402040204020203" pitchFamily="34" charset="0"/>
              <a:cs typeface="Segoe UI Semilight" panose="020B0402040204020203" pitchFamily="34" charset="0"/>
            </a:rPr>
            <a:t>Public / Hybrid Cloud</a:t>
          </a:r>
          <a:endParaRPr lang="en-US" sz="2000" kern="1200" dirty="0">
            <a:latin typeface="Segoe UI Semilight" panose="020B0402040204020203" pitchFamily="34" charset="0"/>
            <a:cs typeface="Segoe UI Semilight" panose="020B0402040204020203" pitchFamily="34" charset="0"/>
          </a:endParaRPr>
        </a:p>
      </dsp:txBody>
      <dsp:txXfrm>
        <a:off x="1850478" y="1142811"/>
        <a:ext cx="1546198" cy="1011500"/>
      </dsp:txXfrm>
    </dsp:sp>
    <dsp:sp modelId="{6BBB0EE0-5333-4235-9B63-0AB805DC8189}">
      <dsp:nvSpPr>
        <dsp:cNvPr id="0" name=""/>
        <dsp:cNvSpPr/>
      </dsp:nvSpPr>
      <dsp:spPr>
        <a:xfrm rot="20096721">
          <a:off x="3549332" y="948685"/>
          <a:ext cx="110043" cy="482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3550885" y="1052232"/>
        <a:ext cx="77030" cy="2896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&lt;Conference/Group Name&gt;</a:t>
            </a:r>
            <a:endParaRPr lang="en-US" dirty="0">
              <a:latin typeface="Segoe UI" pitchFamily="34" charset="0"/>
            </a:endParaRPr>
          </a:p>
        </p:txBody>
      </p:sp>
      <p:sp>
        <p:nvSpPr>
          <p:cNvPr id="7"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10/23/2014</a:t>
            </a:fld>
            <a:endParaRPr lang="en-US" dirty="0">
              <a:latin typeface="Segoe UI" pitchFamily="34" charset="0"/>
            </a:endParaRPr>
          </a:p>
        </p:txBody>
      </p:sp>
      <p:sp>
        <p:nvSpPr>
          <p:cNvPr id="8"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9"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98642089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&lt;Conference/Group Name&gt;</a:t>
            </a:r>
            <a:endParaRPr lang="en-US" dirty="0">
              <a:latin typeface="Segoe UI" pitchFamily="34" charset="0"/>
            </a:endParaRPr>
          </a:p>
        </p:txBody>
      </p:sp>
      <p:sp>
        <p:nvSpPr>
          <p:cNvPr id="9"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10/23/2014</a:t>
            </a:fld>
            <a:endParaRPr lang="en-US" dirty="0">
              <a:latin typeface="Segoe UI" pitchFamily="34" charset="0"/>
            </a:endParaRPr>
          </a:p>
        </p:txBody>
      </p:sp>
      <p:sp>
        <p:nvSpPr>
          <p:cNvPr id="10"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11" name="Slide Number Placeholder 4"/>
          <p:cNvSpPr>
            <a:spLocks noGrp="1"/>
          </p:cNvSpPr>
          <p:nvPr>
            <p:ph type="sldNum" sz="quarter" idx="5"/>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45335021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stspioneer:8080/tfs/VSTSDF/DevDiv/_workitems/edit/151288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driving DevOps? </a:t>
            </a:r>
          </a:p>
          <a:p>
            <a:endParaRPr lang="en-US" dirty="0" smtClean="0"/>
          </a:p>
          <a:p>
            <a:r>
              <a:rPr lang="en-US" dirty="0" smtClean="0"/>
              <a:t>The agile methodologies are accelerating the</a:t>
            </a:r>
            <a:r>
              <a:rPr lang="en-US" baseline="0" dirty="0" smtClean="0"/>
              <a:t> construction process and creating a significant pressure to Operations teams to update their existing practices to make enable faster cadence, in other words changing and adopting existing process to not only be reliable but also support and agile cadence.</a:t>
            </a:r>
          </a:p>
          <a:p>
            <a:endParaRPr lang="en-US" baseline="0" dirty="0" smtClean="0"/>
          </a:p>
          <a:p>
            <a:r>
              <a:rPr lang="en-US" baseline="0" dirty="0" smtClean="0"/>
              <a:t>In our internal teams and with some of our enterprise customers we noticed that once a team is able to accelerate the construction phase consistently. The next evolution process is to ensure such applications remind available and performing as expected. And when they aren’t having access to information and tools that allow both  Operations and development teams to diagnostic and fix issues quickly.</a:t>
            </a:r>
          </a:p>
          <a:p>
            <a:endParaRPr lang="en-US" baseline="0" dirty="0" smtClean="0"/>
          </a:p>
          <a:p>
            <a:r>
              <a:rPr lang="en-US" baseline="0" dirty="0" smtClean="0"/>
              <a:t>Then these teams become more sophisticated and mature and then they want to have access to customer usage information to use quantitative and qualitative data to help them determine the next set of investments and enable continuous learning. </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10/23/2014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1375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&lt;Conference/Group Name&gt;</a:t>
            </a:r>
            <a:endParaRPr lang="en-US" dirty="0">
              <a:latin typeface="Segoe UI" pitchFamily="34" charset="0"/>
            </a:endParaRPr>
          </a:p>
        </p:txBody>
      </p:sp>
      <p:sp>
        <p:nvSpPr>
          <p:cNvPr id="5" name="Date Placeholder 4"/>
          <p:cNvSpPr>
            <a:spLocks noGrp="1"/>
          </p:cNvSpPr>
          <p:nvPr>
            <p:ph type="dt" sz="quarter" idx="11"/>
          </p:nvPr>
        </p:nvSpPr>
        <p:spPr/>
        <p:txBody>
          <a:bodyPr/>
          <a:lstStyle/>
          <a:p>
            <a:fld id="{E04814D3-D590-43F7-BD62-E832726B8047}" type="datetime1">
              <a:rPr lang="en-US" smtClean="0">
                <a:latin typeface="Segoe UI" pitchFamily="34" charset="0"/>
              </a:rPr>
              <a:t>10/23/2014</a:t>
            </a:fld>
            <a:endParaRPr lang="en-US" dirty="0">
              <a:latin typeface="Segoe UI" pitchFamily="34" charset="0"/>
            </a:endParaRPr>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26</a:t>
            </a:fld>
            <a:endParaRPr lang="en-US" dirty="0">
              <a:latin typeface="Segoe UI" pitchFamily="34" charset="0"/>
            </a:endParaRPr>
          </a:p>
        </p:txBody>
      </p:sp>
    </p:spTree>
    <p:extLst>
      <p:ext uri="{BB962C8B-B14F-4D97-AF65-F5344CB8AC3E}">
        <p14:creationId xmlns:p14="http://schemas.microsoft.com/office/powerpoint/2010/main" val="4015209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ELS</a:t>
            </a:r>
            <a:r>
              <a:rPr lang="en-US"/>
              <a:t> Active accounts based on 60 days activities are:</a:t>
            </a:r>
            <a:endParaRPr lang="en-US" dirty="0"/>
          </a:p>
          <a:p>
            <a:endParaRPr lang="en-US" dirty="0"/>
          </a:p>
          <a:p>
            <a:r>
              <a:rPr lang="en-US"/>
              <a:t>Sep-13 to Jan 14: 194, 263, 343, 400, 459</a:t>
            </a:r>
          </a:p>
        </p:txBody>
      </p:sp>
      <p:sp>
        <p:nvSpPr>
          <p:cNvPr id="4" name="Slide Number Placeholder 3"/>
          <p:cNvSpPr>
            <a:spLocks noGrp="1"/>
          </p:cNvSpPr>
          <p:nvPr>
            <p:ph type="sldNum" sz="quarter" idx="10"/>
          </p:nvPr>
        </p:nvSpPr>
        <p:spPr/>
        <p:txBody>
          <a:bodyPr/>
          <a:lstStyle/>
          <a:p>
            <a:fld id="{E7E34DA5-27E4-4750-8B0C-FFFC88DF7DE7}" type="slidenum">
              <a:rPr lang="en-US" smtClean="0"/>
              <a:t>27</a:t>
            </a:fld>
            <a:endParaRPr lang="en-US" dirty="0"/>
          </a:p>
        </p:txBody>
      </p:sp>
    </p:spTree>
    <p:extLst>
      <p:ext uri="{BB962C8B-B14F-4D97-AF65-F5344CB8AC3E}">
        <p14:creationId xmlns:p14="http://schemas.microsoft.com/office/powerpoint/2010/main" val="1540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For the success</a:t>
            </a:r>
            <a:r>
              <a:rPr lang="en-US" baseline="0" dirty="0" smtClean="0"/>
              <a:t> of features we’re investing in a “Build, Measure, Learn” culture.  </a:t>
            </a:r>
          </a:p>
          <a:p>
            <a:endParaRPr lang="en-US" baseline="0" dirty="0" smtClean="0"/>
          </a:p>
          <a:p>
            <a:r>
              <a:rPr lang="en-US" baseline="0" dirty="0" smtClean="0"/>
              <a:t>&lt;talk about BML&gt;</a:t>
            </a:r>
          </a:p>
          <a:p>
            <a:endParaRPr lang="en-US" baseline="0" dirty="0" smtClean="0"/>
          </a:p>
          <a:p>
            <a:r>
              <a:rPr lang="en-US" baseline="0" dirty="0" smtClean="0"/>
              <a:t>Let me give you a recent example…</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10/23/2014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16749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A175E9-9C72-4E81-9687-5B095C1F0F77}" type="datetime1">
              <a:rPr lang="en-US" smtClean="0">
                <a:solidFill>
                  <a:prstClr val="black"/>
                </a:solidFill>
              </a:rPr>
              <a:pPr/>
              <a:t>10/23/2014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5735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Nov: restated</a:t>
            </a:r>
            <a:r>
              <a:rPr lang="en-US" baseline="0" dirty="0" smtClean="0"/>
              <a:t> # TFS tickets.  Team did problem management and broke down general LSI tickets to specific events</a:t>
            </a: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Availability </a:t>
            </a:r>
            <a:r>
              <a:rPr lang="en-US" dirty="0"/>
              <a:t>model:  Outside in views not shown due to noise in current tests.</a:t>
            </a:r>
          </a:p>
          <a:p>
            <a:r>
              <a:rPr lang="en-US" dirty="0"/>
              <a:t>  Outside of our control – customers network bandwidth, working towards measuring to the Time to First byte sent Vs., total time.  Total time is usually bad if customer network bandwidth is </a:t>
            </a:r>
            <a:r>
              <a:rPr lang="en-US" dirty="0" smtClean="0"/>
              <a:t>poor</a:t>
            </a:r>
          </a:p>
          <a:p>
            <a:endParaRPr lang="en-US" dirty="0" smtClean="0"/>
          </a:p>
          <a:p>
            <a:r>
              <a:rPr lang="en-US" dirty="0" smtClean="0"/>
              <a:t>AI</a:t>
            </a:r>
            <a:r>
              <a:rPr lang="en-US" baseline="0" dirty="0" smtClean="0"/>
              <a:t> Availability Model: Multi-step synthetic transaction test covers more surface area, includes more steps and is more sensitive to customer experience.  10 E2E scenario tests cover full surface area, new model aggregates availability across all these tests.  Example sensitive measures: Single PoP node failures, data latency issues all count against availability model – these were not part of Gomez before.  Availability model continues to be refined as new scenarios are uncovered.</a:t>
            </a:r>
            <a:endParaRPr lang="en-US" dirty="0"/>
          </a:p>
        </p:txBody>
      </p:sp>
      <p:sp>
        <p:nvSpPr>
          <p:cNvPr id="4" name="Slide Number Placeholder 3"/>
          <p:cNvSpPr>
            <a:spLocks noGrp="1"/>
          </p:cNvSpPr>
          <p:nvPr>
            <p:ph type="sldNum" sz="quarter" idx="10"/>
          </p:nvPr>
        </p:nvSpPr>
        <p:spPr/>
        <p:txBody>
          <a:bodyPr/>
          <a:lstStyle/>
          <a:p>
            <a:fld id="{E7E34DA5-27E4-4750-8B0C-FFFC88DF7DE7}" type="slidenum">
              <a:rPr lang="en-US" smtClean="0"/>
              <a:t>33</a:t>
            </a:fld>
            <a:endParaRPr lang="en-US" dirty="0"/>
          </a:p>
        </p:txBody>
      </p:sp>
    </p:spTree>
    <p:extLst>
      <p:ext uri="{BB962C8B-B14F-4D97-AF65-F5344CB8AC3E}">
        <p14:creationId xmlns:p14="http://schemas.microsoft.com/office/powerpoint/2010/main" val="1621870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“Monaco Availability - Server reliability will increase after handling file errors gracefully.  Starting in May, Monaco informs the user with a failure and allow them to take action on it. “</a:t>
            </a:r>
          </a:p>
          <a:p>
            <a:endParaRPr lang="en-US" dirty="0" smtClean="0"/>
          </a:p>
          <a:p>
            <a:r>
              <a:rPr lang="en-US" dirty="0" smtClean="0"/>
              <a:t>Build </a:t>
            </a:r>
            <a:r>
              <a:rPr lang="en-US" dirty="0"/>
              <a:t>availability impact detail:</a:t>
            </a:r>
          </a:p>
          <a:p>
            <a:r>
              <a:rPr lang="en-US" dirty="0"/>
              <a:t>We had a customer issue (genbamanager) where the customer had created a build definition that caused the builds to fail.  Because of how these builds failed they were represented as Outcome 1 (infrastructure related, SLA impacting) in HB even though these are customer controlled build failures which should not impact SLA.  Dev is fully aware of the situation (</a:t>
            </a:r>
            <a:r>
              <a:rPr lang="en-US" u="sng" dirty="0">
                <a:hlinkClick r:id="rId3"/>
              </a:rPr>
              <a:t>Bug 1512882</a:t>
            </a:r>
            <a:r>
              <a:rPr lang="en-US" dirty="0"/>
              <a:t>) and it took a number of days to identify the issue, see that it wasn’t a short term issue, get ahold of the customer to remedy the issue.  We could have disabled the customer’s controller to stop the failed builds from running, however we decided to take the artificial SLA impact over the real customer impact as they had other builds that were succeeding without issue.</a:t>
            </a:r>
          </a:p>
          <a:p>
            <a:r>
              <a:rPr lang="en-US" dirty="0"/>
              <a:t> </a:t>
            </a:r>
          </a:p>
          <a:p>
            <a:r>
              <a:rPr lang="en-US" i="1" dirty="0"/>
              <a:t>The customer has the build controller custom assembly path set to team project root ($/genbamanager2) which is not recommended. They should set this path to a folder that contains just the custom assemblies as we try to download everything under the path specified. This is a limitation on our end but please ask the customer to review their custom assembly path. That will help them also as they will have more successful build.</a:t>
            </a:r>
            <a:endParaRPr lang="en-US" dirty="0"/>
          </a:p>
          <a:p>
            <a:r>
              <a:rPr lang="en-US" dirty="0"/>
              <a:t> </a:t>
            </a:r>
          </a:p>
          <a:p>
            <a:endParaRPr lang="en-US" dirty="0"/>
          </a:p>
          <a:p>
            <a:endParaRPr lang="en-US" dirty="0"/>
          </a:p>
          <a:p>
            <a:endParaRPr lang="en-US" dirty="0"/>
          </a:p>
          <a:p>
            <a:endParaRPr lang="en-US" dirty="0"/>
          </a:p>
          <a:p>
            <a:r>
              <a:rPr lang="en-US" dirty="0"/>
              <a:t>Availability model:  Outside in views not shown due to noise in current tests.</a:t>
            </a:r>
          </a:p>
          <a:p>
            <a:r>
              <a:rPr lang="en-US" dirty="0"/>
              <a:t>  Outside of our control – customers network bandwidth, working towards measuring to the Time to First byte sent Vs., total time.  Total time is usually bad if customer network bandwidth is poor</a:t>
            </a:r>
          </a:p>
          <a:p>
            <a:endParaRPr lang="en-US" dirty="0"/>
          </a:p>
          <a:p>
            <a:r>
              <a:rPr lang="en-US" dirty="0"/>
              <a:t>AI</a:t>
            </a:r>
            <a:r>
              <a:rPr lang="en-US" baseline="0" dirty="0"/>
              <a:t> Availability Model: Multi-step synthetic transaction test covers more surface area, includes more steps and is more sensitive to customer experience.  10 E2E scenario tests cover full surface area, new model aggregates availability across all these tests.  Example sensitive measures: Single PoP node failures, data latency issues all count against availability model – these were not part of Gomez before.  Availability model continues to be refined as new scenarios are uncovered.</a:t>
            </a:r>
            <a:endParaRPr lang="en-US" dirty="0"/>
          </a:p>
        </p:txBody>
      </p:sp>
      <p:sp>
        <p:nvSpPr>
          <p:cNvPr id="4" name="Slide Number Placeholder 3"/>
          <p:cNvSpPr>
            <a:spLocks noGrp="1"/>
          </p:cNvSpPr>
          <p:nvPr>
            <p:ph type="sldNum" sz="quarter" idx="10"/>
          </p:nvPr>
        </p:nvSpPr>
        <p:spPr/>
        <p:txBody>
          <a:bodyPr/>
          <a:lstStyle/>
          <a:p>
            <a:fld id="{E7E34DA5-27E4-4750-8B0C-FFFC88DF7DE7}" type="slidenum">
              <a:rPr lang="en-US" smtClean="0"/>
              <a:t>34</a:t>
            </a:fld>
            <a:endParaRPr lang="en-US" dirty="0"/>
          </a:p>
        </p:txBody>
      </p:sp>
      <p:sp>
        <p:nvSpPr>
          <p:cNvPr id="5" name="Footer Placeholder 4"/>
          <p:cNvSpPr>
            <a:spLocks noGrp="1"/>
          </p:cNvSpPr>
          <p:nvPr>
            <p:ph type="ftr" sz="quarter" idx="11"/>
          </p:nvPr>
        </p:nvSpPr>
        <p:spPr/>
        <p:txBody>
          <a:bodyPr/>
          <a:lstStyle/>
          <a:p>
            <a:r>
              <a:rPr lang="en-US" dirty="0" smtClean="0"/>
              <a:t>Microsoft Confidential |</a:t>
            </a:r>
            <a:endParaRPr lang="en-US" dirty="0"/>
          </a:p>
        </p:txBody>
      </p:sp>
    </p:spTree>
    <p:extLst>
      <p:ext uri="{BB962C8B-B14F-4D97-AF65-F5344CB8AC3E}">
        <p14:creationId xmlns:p14="http://schemas.microsoft.com/office/powerpoint/2010/main" val="283464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ADCACA-F301-43AD-BBEB-6EA05F4C2A55}" type="slidenum">
              <a:rPr lang="en-US" smtClean="0"/>
              <a:t>37</a:t>
            </a:fld>
            <a:endParaRPr lang="en-US"/>
          </a:p>
        </p:txBody>
      </p:sp>
    </p:spTree>
    <p:extLst>
      <p:ext uri="{BB962C8B-B14F-4D97-AF65-F5344CB8AC3E}">
        <p14:creationId xmlns:p14="http://schemas.microsoft.com/office/powerpoint/2010/main" val="2203499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&lt;Conference/Group Name&gt;</a:t>
            </a:r>
            <a:endParaRPr lang="en-US" dirty="0">
              <a:solidFill>
                <a:prstClr val="black"/>
              </a:solidFill>
              <a:latin typeface="Segoe UI" pitchFamily="34" charset="0"/>
            </a:endParaRPr>
          </a:p>
        </p:txBody>
      </p:sp>
      <p:sp>
        <p:nvSpPr>
          <p:cNvPr id="5" name="Date Placeholder 4"/>
          <p:cNvSpPr>
            <a:spLocks noGrp="1"/>
          </p:cNvSpPr>
          <p:nvPr>
            <p:ph type="dt" sz="quarter" idx="11"/>
          </p:nvPr>
        </p:nvSpPr>
        <p:spPr/>
        <p:txBody>
          <a:bodyPr/>
          <a:lstStyle/>
          <a:p>
            <a:fld id="{7CE4DB19-129D-40ED-8972-8F2F006A2AE5}" type="datetime1">
              <a:rPr lang="en-US" smtClean="0">
                <a:solidFill>
                  <a:prstClr val="black"/>
                </a:solidFill>
                <a:latin typeface="Segoe UI" pitchFamily="34" charset="0"/>
              </a:rPr>
              <a:pPr/>
              <a:t>10/23/2014</a:t>
            </a:fld>
            <a:endParaRPr lang="en-US" dirty="0">
              <a:solidFill>
                <a:prstClr val="black"/>
              </a:solidFill>
              <a:latin typeface="Segoe UI" pitchFamily="34" charset="0"/>
            </a:endParaRPr>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solidFill>
                  <a:prstClr val="black"/>
                </a:solidFill>
                <a:latin typeface="Segoe UI" pitchFamily="34" charset="0"/>
              </a:rPr>
              <a:pPr/>
              <a:t>39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60050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10/23/2014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502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&lt;Conference/Group Name&gt;</a:t>
            </a:r>
            <a:endParaRPr lang="en-US" dirty="0">
              <a:latin typeface="Segoe UI" pitchFamily="34" charset="0"/>
            </a:endParaRPr>
          </a:p>
        </p:txBody>
      </p:sp>
      <p:sp>
        <p:nvSpPr>
          <p:cNvPr id="5" name="Date Placeholder 4"/>
          <p:cNvSpPr>
            <a:spLocks noGrp="1"/>
          </p:cNvSpPr>
          <p:nvPr>
            <p:ph type="dt" sz="quarter" idx="11"/>
          </p:nvPr>
        </p:nvSpPr>
        <p:spPr/>
        <p:txBody>
          <a:bodyPr/>
          <a:lstStyle/>
          <a:p>
            <a:fld id="{8FE1C73E-D429-4CE7-BE37-437FD877EA59}" type="datetime1">
              <a:rPr lang="en-US" smtClean="0">
                <a:latin typeface="Segoe UI" pitchFamily="34" charset="0"/>
              </a:rPr>
              <a:t>10/23/2014</a:t>
            </a:fld>
            <a:endParaRPr lang="en-US" dirty="0">
              <a:latin typeface="Segoe UI" pitchFamily="34" charset="0"/>
            </a:endParaRPr>
          </a:p>
        </p:txBody>
      </p:sp>
      <p:sp>
        <p:nvSpPr>
          <p:cNvPr id="6" name="Footer Placeholder 5"/>
          <p:cNvSpPr>
            <a:spLocks noGrp="1"/>
          </p:cNvSpPr>
          <p:nvPr>
            <p:ph type="ftr" sz="quarter" idx="12"/>
          </p:nvPr>
        </p:nvSpPr>
        <p:spPr/>
        <p:txBody>
          <a:bodyPr/>
          <a:lstStyle/>
          <a:p>
            <a:r>
              <a:rPr lang="en-US" sz="50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Segoe UI" pitchFamily="34" charset="0"/>
              </a:rPr>
            </a:br>
            <a:r>
              <a:rPr lang="en-US" sz="500" smtClean="0">
                <a:solidFill>
                  <a:srgbClr val="000000"/>
                </a:solidFill>
                <a:latin typeface="Segoe UI" pitchFamily="34" charset="0"/>
              </a:rPr>
              <a:t>MICROSOFT MAKES NO WARRANTIES, EXPRESS, IMPLIED OR STATUTORY, AS TO THE INFORMATION IN THIS PRESENTATION.</a:t>
            </a:r>
            <a:endParaRPr lang="en-US" sz="500"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latin typeface="Segoe UI" pitchFamily="34" charset="0"/>
              </a:rPr>
              <a:pPr/>
              <a:t>6</a:t>
            </a:fld>
            <a:endParaRPr lang="en-US" dirty="0">
              <a:latin typeface="Segoe UI" pitchFamily="34" charset="0"/>
            </a:endParaRPr>
          </a:p>
        </p:txBody>
      </p:sp>
    </p:spTree>
    <p:extLst>
      <p:ext uri="{BB962C8B-B14F-4D97-AF65-F5344CB8AC3E}">
        <p14:creationId xmlns:p14="http://schemas.microsoft.com/office/powerpoint/2010/main" val="421078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dirty="0" smtClean="0"/>
              <a:t>These teams are cross-discipline and have a fair amount of autonomy over</a:t>
            </a:r>
            <a:r>
              <a:rPr lang="en-US" baseline="0" dirty="0" smtClean="0"/>
              <a:t> an area of the product.  Each team has a PM, </a:t>
            </a:r>
            <a:r>
              <a:rPr lang="en-US" baseline="0" dirty="0" err="1" smtClean="0"/>
              <a:t>Dev</a:t>
            </a:r>
            <a:r>
              <a:rPr lang="en-US" baseline="0" dirty="0" smtClean="0"/>
              <a:t> Lead, and Test Lead.  They represent a “triad” which is the decision making body of the team.  </a:t>
            </a:r>
            <a:endParaRPr lang="en-US" dirty="0" smtClean="0"/>
          </a:p>
          <a:p>
            <a:endParaRPr lang="en-US" dirty="0" smtClean="0"/>
          </a:p>
          <a:p>
            <a:r>
              <a:rPr lang="en-US" dirty="0" smtClean="0"/>
              <a:t>Could touch on Dan Pink’s book Drive here</a:t>
            </a:r>
          </a:p>
          <a:p>
            <a:pPr marL="171450" indent="-171450">
              <a:buFont typeface="Arial" panose="020B0604020202020204" pitchFamily="34" charset="0"/>
              <a:buChar char="•"/>
            </a:pPr>
            <a:r>
              <a:rPr lang="en-US" dirty="0" smtClean="0"/>
              <a:t>Autonomy</a:t>
            </a:r>
          </a:p>
          <a:p>
            <a:pPr marL="171450" indent="-171450">
              <a:buFont typeface="Arial" panose="020B0604020202020204" pitchFamily="34" charset="0"/>
              <a:buChar char="•"/>
            </a:pPr>
            <a:r>
              <a:rPr lang="en-US" dirty="0" smtClean="0"/>
              <a:t>Mastery</a:t>
            </a:r>
            <a:r>
              <a:rPr lang="en-US" baseline="0" dirty="0" smtClean="0"/>
              <a:t> </a:t>
            </a:r>
          </a:p>
          <a:p>
            <a:pPr marL="171450" indent="-171450">
              <a:buFont typeface="Arial" panose="020B0604020202020204" pitchFamily="34" charset="0"/>
              <a:buChar char="•"/>
            </a:pPr>
            <a:r>
              <a:rPr lang="en-US" baseline="0" dirty="0" smtClean="0"/>
              <a:t>Purpose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07812F-11F8-4CE5-AFB6-BA7F43E23EEF}" type="datetime1">
              <a:rPr lang="en-US" smtClean="0"/>
              <a:t>10/23/2014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5226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FF10BB-8E61-4B1C-B42A-2411C8586CBE}" type="datetime1">
              <a:rPr lang="en-US" smtClean="0"/>
              <a:t>10/23/2014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6844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a:t>
            </a:r>
            <a:r>
              <a:rPr lang="en-US" baseline="0" dirty="0" smtClean="0"/>
              <a:t>to start with the punch line and just tell you the basics.  This is how we run our teams:</a:t>
            </a:r>
          </a:p>
          <a:p>
            <a:pPr marL="171450" indent="-171450">
              <a:buFont typeface="Arial" panose="020B0604020202020204" pitchFamily="34" charset="0"/>
              <a:buChar char="•"/>
            </a:pPr>
            <a:r>
              <a:rPr lang="en-US" baseline="0" dirty="0" smtClean="0"/>
              <a:t>3 week sprints</a:t>
            </a:r>
          </a:p>
          <a:p>
            <a:pPr marL="171450" indent="-171450">
              <a:buFont typeface="Arial" panose="020B0604020202020204" pitchFamily="34" charset="0"/>
              <a:buChar char="•"/>
            </a:pPr>
            <a:r>
              <a:rPr lang="en-US" baseline="0" dirty="0" smtClean="0"/>
              <a:t>6 month planning “seasons” (Spring &amp; Fall) – usually you can make a Seattle joke here.</a:t>
            </a:r>
          </a:p>
          <a:p>
            <a:pPr marL="171450" indent="-171450">
              <a:buFont typeface="Arial" panose="020B0604020202020204" pitchFamily="34" charset="0"/>
              <a:buChar char="•"/>
            </a:pPr>
            <a:r>
              <a:rPr lang="en-US" baseline="0" dirty="0" smtClean="0"/>
              <a:t>18 month vision</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We never deviate from this cycle.  It’s continuous.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31B158-57E0-45BA-BBAD-298C74C30575}" type="datetime1">
              <a:rPr lang="en-US" smtClean="0">
                <a:solidFill>
                  <a:prstClr val="black"/>
                </a:solidFill>
              </a:rPr>
              <a:pPr/>
              <a:t>10/23/2014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45868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sprints are traditional Scrum sprints.</a:t>
            </a:r>
            <a:r>
              <a:rPr lang="en-US" baseline="0" dirty="0" smtClean="0"/>
              <a:t>  Teams do sprint planning on day 1 of week 1.  We’re done at the end of the 3</a:t>
            </a:r>
            <a:r>
              <a:rPr lang="en-US" baseline="30000" dirty="0" smtClean="0"/>
              <a:t>rd</a:t>
            </a:r>
            <a:r>
              <a:rPr lang="en-US" baseline="0" dirty="0" smtClean="0"/>
              <a:t> week.  And then we rinse and repeat.  And we deploy live to our service 1 week after the sprint wraps up.  I’ll talk more about that later…</a:t>
            </a: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solidFill>
                  <a:prstClr val="black"/>
                </a:solidFill>
              </a:rPr>
              <a:pPr/>
              <a:t>10/23/2014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9109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solidFill>
                  <a:schemeClr val="tx1"/>
                </a:solidFill>
                <a:ea typeface="+mn-ea"/>
                <a:cs typeface="+mn-cs"/>
              </a:rPr>
              <a:t>Another</a:t>
            </a:r>
            <a:r>
              <a:rPr lang="en-US" sz="900" baseline="0" dirty="0" smtClean="0">
                <a:solidFill>
                  <a:schemeClr val="tx1"/>
                </a:solidFill>
                <a:ea typeface="+mn-ea"/>
                <a:cs typeface="+mn-cs"/>
              </a:rPr>
              <a:t> way we keep in touch is through what we call “sprint mails”.  Every sprint teams send two mails:</a:t>
            </a:r>
          </a:p>
          <a:p>
            <a:pPr marL="228600" indent="-228600">
              <a:buAutoNum type="arabicPeriod"/>
            </a:pPr>
            <a:r>
              <a:rPr lang="en-US" sz="900" baseline="0" dirty="0" smtClean="0">
                <a:solidFill>
                  <a:schemeClr val="tx1"/>
                </a:solidFill>
                <a:ea typeface="+mn-ea"/>
                <a:cs typeface="+mn-cs"/>
              </a:rPr>
              <a:t>Sprint Kickoff</a:t>
            </a:r>
          </a:p>
          <a:p>
            <a:pPr marL="228600" indent="-228600">
              <a:buAutoNum type="arabicPeriod"/>
            </a:pPr>
            <a:r>
              <a:rPr lang="en-US" sz="900" baseline="0" dirty="0" smtClean="0">
                <a:solidFill>
                  <a:schemeClr val="tx1"/>
                </a:solidFill>
                <a:ea typeface="+mn-ea"/>
                <a:cs typeface="+mn-cs"/>
              </a:rPr>
              <a:t>Sprint End</a:t>
            </a:r>
          </a:p>
          <a:p>
            <a:pPr marL="228600" indent="-228600">
              <a:buAutoNum type="arabicPeriod"/>
            </a:pPr>
            <a:endParaRPr lang="en-US" sz="900" baseline="0" dirty="0" smtClean="0">
              <a:solidFill>
                <a:schemeClr val="tx1"/>
              </a:solidFill>
              <a:ea typeface="+mn-ea"/>
              <a:cs typeface="+mn-cs"/>
            </a:endParaRPr>
          </a:p>
          <a:p>
            <a:pPr marL="228600" indent="-228600">
              <a:buAutoNum type="arabicPeriod"/>
            </a:pPr>
            <a:endParaRPr lang="en-US" sz="900" baseline="0" dirty="0" smtClean="0">
              <a:solidFill>
                <a:schemeClr val="tx1"/>
              </a:solidFill>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solidFill>
                  <a:prstClr val="black"/>
                </a:solidFill>
              </a:rPr>
              <a:pPr/>
              <a:t>10/23/2014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27473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now</a:t>
            </a:r>
            <a:r>
              <a:rPr lang="en-US" baseline="0" dirty="0" smtClean="0"/>
              <a:t> got channels for feedback continually.  We s</a:t>
            </a:r>
            <a:r>
              <a:rPr lang="en-US" sz="800" baseline="0" dirty="0" smtClean="0"/>
              <a:t>til</a:t>
            </a:r>
            <a:r>
              <a:rPr lang="en-US" baseline="0" dirty="0" smtClean="0"/>
              <a:t>l have the “big event” feedback at preview, etc.  But we’ve got a channel to talk to customers… constantly.  </a:t>
            </a:r>
          </a:p>
          <a:p>
            <a:endParaRPr lang="en-US" baseline="0" dirty="0" smtClean="0"/>
          </a:p>
          <a:p>
            <a:r>
              <a:rPr lang="en-US" dirty="0" smtClean="0"/>
              <a:t>In</a:t>
            </a:r>
            <a:r>
              <a:rPr lang="en-US" baseline="0" dirty="0" smtClean="0"/>
              <a:t> fact, to make that a bit more real… here are examples from our release notes that we write every 3 weeks with updates to our service.  At each of these intervals we’ve got a chance to listen to customers and react.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86DFDA-122B-49B6-93F7-DC1805EB1F9A}" type="datetime1">
              <a:rPr lang="en-US" smtClean="0"/>
              <a:t>10/23/2014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12855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F28E1A-93D0-4A1D-8118-3B1A1AA2F4C1}" type="datetime1">
              <a:rPr lang="en-US" smtClean="0">
                <a:solidFill>
                  <a:prstClr val="black"/>
                </a:solidFill>
              </a:rPr>
              <a:pPr/>
              <a:t>10/23/2014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25898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0708937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25937385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2679223"/>
            <a:ext cx="9141619" cy="83074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332270"/>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84A00B42-F6CF-40A9-BAC6-5D40863B29C9}" type="datetimeFigureOut">
              <a:rPr lang="en-US" smtClean="0"/>
              <a:t>10/23/2014</a:t>
            </a:fld>
            <a:endParaRPr lang="en-US"/>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88917B59-809E-4E7A-942A-8F7CCC6A5D3F}" type="slidenum">
              <a:rPr lang="en-US" smtClean="0"/>
              <a:t>‹#›</a:t>
            </a:fld>
            <a:endParaRPr lang="en-US"/>
          </a:p>
        </p:txBody>
      </p:sp>
    </p:spTree>
    <p:extLst>
      <p:ext uri="{BB962C8B-B14F-4D97-AF65-F5344CB8AC3E}">
        <p14:creationId xmlns:p14="http://schemas.microsoft.com/office/powerpoint/2010/main" val="1392748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516882"/>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705075A6-0024-4F30-936B-FBEB2978C7D4}" type="datetime1">
              <a:rPr lang="en-US" smtClean="0"/>
              <a:t>10/23/2014</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DF0B7588-F69F-4882-956B-443195828E3B}" type="slidenum">
              <a:rPr lang="en-US" smtClean="0"/>
              <a:t>‹#›</a:t>
            </a:fld>
            <a:endParaRPr lang="en-US" dirty="0"/>
          </a:p>
        </p:txBody>
      </p:sp>
    </p:spTree>
    <p:extLst>
      <p:ext uri="{BB962C8B-B14F-4D97-AF65-F5344CB8AC3E}">
        <p14:creationId xmlns:p14="http://schemas.microsoft.com/office/powerpoint/2010/main" val="133269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9" name="Text Placeholder 8"/>
          <p:cNvSpPr>
            <a:spLocks noGrp="1"/>
          </p:cNvSpPr>
          <p:nvPr>
            <p:ph type="body" sz="quarter" idx="11" hasCustomPrompt="1"/>
          </p:nvPr>
        </p:nvSpPr>
        <p:spPr>
          <a:xfrm>
            <a:off x="512763" y="3219165"/>
            <a:ext cx="7513637" cy="443198"/>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8325678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24436324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9871877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412404533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1768475"/>
            <a:ext cx="11228440" cy="1218795"/>
          </a:xfrm>
        </p:spPr>
        <p:txBody>
          <a:bodyPr/>
          <a:lstStyle>
            <a:lvl1pPr marL="0" indent="0">
              <a:buNone/>
              <a:defRPr lang="en-US" sz="88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12763" y="3219165"/>
            <a:ext cx="75136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84300885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64448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20169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65505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68524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73270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9905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45503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981969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0127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68679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388060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91718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59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541771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069842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45918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32377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spTree>
    <p:extLst>
      <p:ext uri="{BB962C8B-B14F-4D97-AF65-F5344CB8AC3E}">
        <p14:creationId xmlns:p14="http://schemas.microsoft.com/office/powerpoint/2010/main" val="168586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spTree>
    <p:extLst>
      <p:ext uri="{BB962C8B-B14F-4D97-AF65-F5344CB8AC3E}">
        <p14:creationId xmlns:p14="http://schemas.microsoft.com/office/powerpoint/2010/main" val="349796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925107" y="6308981"/>
            <a:ext cx="1229532" cy="345606"/>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23579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87095"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925107" y="6308981"/>
            <a:ext cx="1229532" cy="345606"/>
          </a:xfrm>
          <a:prstGeom prst="rect">
            <a:avLst/>
          </a:prstGeom>
        </p:spPr>
      </p:pic>
    </p:spTree>
    <p:extLst>
      <p:ext uri="{BB962C8B-B14F-4D97-AF65-F5344CB8AC3E}">
        <p14:creationId xmlns:p14="http://schemas.microsoft.com/office/powerpoint/2010/main" val="11825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2760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388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80262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560826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43387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44205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5249538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12626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670541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903379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83022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08499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5825244"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2995" y="2082615"/>
            <a:ext cx="5825244"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798881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71622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7861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17"/>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719492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886438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172" y="2082616"/>
            <a:ext cx="11650488"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549322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2260" y="2082615"/>
            <a:ext cx="388050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172" y="2082616"/>
            <a:ext cx="7169531"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498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4" y="1189176"/>
            <a:ext cx="5377147"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39397" y="1176725"/>
            <a:ext cx="2643765"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5750" y="1176725"/>
            <a:ext cx="26885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39397" y="3867937"/>
            <a:ext cx="2643765"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5750" y="3867937"/>
            <a:ext cx="26885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0104279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44954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86661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843160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0458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5261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45796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41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2991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5"/>
            <a:ext cx="11650487"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21578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0" indent="0">
              <a:buClr>
                <a:schemeClr val="tx1"/>
              </a:buClr>
              <a:buSzPct val="90000"/>
              <a:buFont typeface="Arial" pitchFamily="34" charset="0"/>
              <a:buNone/>
              <a:defRPr sz="3528">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648" indent="0">
              <a:buClr>
                <a:schemeClr val="tx1"/>
              </a:buClr>
              <a:buSzPct val="90000"/>
              <a:buFont typeface="Arial" pitchFamily="34" charset="0"/>
              <a:buNone/>
              <a:defRPr sz="3136">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962"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610"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596"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60978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2978" y="173838"/>
            <a:ext cx="10360501"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8808111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2" y="280418"/>
            <a:ext cx="11149013" cy="771151"/>
          </a:xfrm>
        </p:spPr>
        <p:txBody>
          <a:bodyPr/>
          <a:lstStyle>
            <a:lvl1pPr>
              <a:defRPr>
                <a:solidFill>
                  <a:srgbClr val="FFFFFF"/>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77855" y="1402081"/>
            <a:ext cx="11149013"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980555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0552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6923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228435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35787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274" y="436417"/>
            <a:ext cx="11398251" cy="553998"/>
          </a:xfrm>
        </p:spPr>
        <p:txBody>
          <a:bodyPr/>
          <a:lstStyle>
            <a:lvl1pPr algn="l" defTabSz="914259" rtl="0" eaLnBrk="1" latinLnBrk="0" hangingPunct="1">
              <a:lnSpc>
                <a:spcPct val="90000"/>
              </a:lnSpc>
              <a:spcBef>
                <a:spcPct val="0"/>
              </a:spcBef>
              <a:buNone/>
              <a:defRPr lang="en-US" sz="3999"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11766131" y="6458927"/>
            <a:ext cx="398607" cy="365125"/>
          </a:xfrm>
          <a:prstGeom prst="rect">
            <a:avLst/>
          </a:prstGeom>
        </p:spPr>
        <p:txBody>
          <a:bodyPr/>
          <a:lstStyle/>
          <a:p>
            <a:fld id="{B60359E2-F1E6-40F3-81C3-5A646FA87138}" type="slidenum">
              <a:rPr lang="en-US" smtClean="0"/>
              <a:pPr/>
              <a:t>‹#›</a:t>
            </a:fld>
            <a:endParaRPr lang="en-US" dirty="0"/>
          </a:p>
        </p:txBody>
      </p:sp>
      <p:grpSp>
        <p:nvGrpSpPr>
          <p:cNvPr id="4" name="Group 3"/>
          <p:cNvGrpSpPr/>
          <p:nvPr userDrawn="1"/>
        </p:nvGrpSpPr>
        <p:grpSpPr>
          <a:xfrm>
            <a:off x="10993510" y="6551928"/>
            <a:ext cx="1082604" cy="179122"/>
            <a:chOff x="3602038" y="1063626"/>
            <a:chExt cx="4365626" cy="722312"/>
          </a:xfrm>
        </p:grpSpPr>
        <p:sp>
          <p:nvSpPr>
            <p:cNvPr id="5" name="Freeform 4"/>
            <p:cNvSpPr>
              <a:spLocks/>
            </p:cNvSpPr>
            <p:nvPr/>
          </p:nvSpPr>
          <p:spPr bwMode="auto">
            <a:xfrm>
              <a:off x="3602038" y="1074738"/>
              <a:ext cx="884238" cy="679450"/>
            </a:xfrm>
            <a:custGeom>
              <a:avLst/>
              <a:gdLst>
                <a:gd name="T0" fmla="*/ 0 w 557"/>
                <a:gd name="T1" fmla="*/ 428 h 428"/>
                <a:gd name="T2" fmla="*/ 93 w 557"/>
                <a:gd name="T3" fmla="*/ 0 h 428"/>
                <a:gd name="T4" fmla="*/ 265 w 557"/>
                <a:gd name="T5" fmla="*/ 0 h 428"/>
                <a:gd name="T6" fmla="*/ 273 w 557"/>
                <a:gd name="T7" fmla="*/ 238 h 428"/>
                <a:gd name="T8" fmla="*/ 385 w 557"/>
                <a:gd name="T9" fmla="*/ 0 h 428"/>
                <a:gd name="T10" fmla="*/ 557 w 557"/>
                <a:gd name="T11" fmla="*/ 0 h 428"/>
                <a:gd name="T12" fmla="*/ 459 w 557"/>
                <a:gd name="T13" fmla="*/ 428 h 428"/>
                <a:gd name="T14" fmla="*/ 339 w 557"/>
                <a:gd name="T15" fmla="*/ 428 h 428"/>
                <a:gd name="T16" fmla="*/ 389 w 557"/>
                <a:gd name="T17" fmla="*/ 199 h 428"/>
                <a:gd name="T18" fmla="*/ 273 w 557"/>
                <a:gd name="T19" fmla="*/ 428 h 428"/>
                <a:gd name="T20" fmla="*/ 187 w 557"/>
                <a:gd name="T21" fmla="*/ 428 h 428"/>
                <a:gd name="T22" fmla="*/ 179 w 557"/>
                <a:gd name="T23" fmla="*/ 199 h 428"/>
                <a:gd name="T24" fmla="*/ 125 w 557"/>
                <a:gd name="T25" fmla="*/ 428 h 428"/>
                <a:gd name="T26" fmla="*/ 0 w 557"/>
                <a:gd name="T27" fmla="*/ 428 h 428"/>
                <a:gd name="T28" fmla="*/ 0 w 557"/>
                <a:gd name="T2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7" h="428">
                  <a:moveTo>
                    <a:pt x="0" y="428"/>
                  </a:moveTo>
                  <a:lnTo>
                    <a:pt x="93" y="0"/>
                  </a:lnTo>
                  <a:lnTo>
                    <a:pt x="265" y="0"/>
                  </a:lnTo>
                  <a:lnTo>
                    <a:pt x="273" y="238"/>
                  </a:lnTo>
                  <a:lnTo>
                    <a:pt x="385" y="0"/>
                  </a:lnTo>
                  <a:lnTo>
                    <a:pt x="557" y="0"/>
                  </a:lnTo>
                  <a:lnTo>
                    <a:pt x="459" y="428"/>
                  </a:lnTo>
                  <a:lnTo>
                    <a:pt x="339" y="428"/>
                  </a:lnTo>
                  <a:lnTo>
                    <a:pt x="389" y="199"/>
                  </a:lnTo>
                  <a:lnTo>
                    <a:pt x="273" y="428"/>
                  </a:lnTo>
                  <a:lnTo>
                    <a:pt x="187" y="428"/>
                  </a:lnTo>
                  <a:lnTo>
                    <a:pt x="179" y="199"/>
                  </a:lnTo>
                  <a:lnTo>
                    <a:pt x="125" y="428"/>
                  </a:lnTo>
                  <a:lnTo>
                    <a:pt x="0" y="428"/>
                  </a:lnTo>
                  <a:lnTo>
                    <a:pt x="0" y="42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6" name="Freeform 5"/>
            <p:cNvSpPr>
              <a:spLocks/>
            </p:cNvSpPr>
            <p:nvPr/>
          </p:nvSpPr>
          <p:spPr bwMode="auto">
            <a:xfrm>
              <a:off x="4510088" y="1074738"/>
              <a:ext cx="204788" cy="111125"/>
            </a:xfrm>
            <a:custGeom>
              <a:avLst/>
              <a:gdLst>
                <a:gd name="T0" fmla="*/ 0 w 129"/>
                <a:gd name="T1" fmla="*/ 70 h 70"/>
                <a:gd name="T2" fmla="*/ 113 w 129"/>
                <a:gd name="T3" fmla="*/ 70 h 70"/>
                <a:gd name="T4" fmla="*/ 129 w 129"/>
                <a:gd name="T5" fmla="*/ 0 h 70"/>
                <a:gd name="T6" fmla="*/ 16 w 129"/>
                <a:gd name="T7" fmla="*/ 0 h 70"/>
                <a:gd name="T8" fmla="*/ 0 w 129"/>
                <a:gd name="T9" fmla="*/ 70 h 70"/>
                <a:gd name="T10" fmla="*/ 0 w 129"/>
                <a:gd name="T11" fmla="*/ 70 h 70"/>
              </a:gdLst>
              <a:ahLst/>
              <a:cxnLst>
                <a:cxn ang="0">
                  <a:pos x="T0" y="T1"/>
                </a:cxn>
                <a:cxn ang="0">
                  <a:pos x="T2" y="T3"/>
                </a:cxn>
                <a:cxn ang="0">
                  <a:pos x="T4" y="T5"/>
                </a:cxn>
                <a:cxn ang="0">
                  <a:pos x="T6" y="T7"/>
                </a:cxn>
                <a:cxn ang="0">
                  <a:pos x="T8" y="T9"/>
                </a:cxn>
                <a:cxn ang="0">
                  <a:pos x="T10" y="T11"/>
                </a:cxn>
              </a:cxnLst>
              <a:rect l="0" t="0" r="r" b="b"/>
              <a:pathLst>
                <a:path w="129" h="70">
                  <a:moveTo>
                    <a:pt x="0" y="70"/>
                  </a:moveTo>
                  <a:lnTo>
                    <a:pt x="113" y="70"/>
                  </a:lnTo>
                  <a:lnTo>
                    <a:pt x="129" y="0"/>
                  </a:lnTo>
                  <a:lnTo>
                    <a:pt x="16" y="0"/>
                  </a:lnTo>
                  <a:lnTo>
                    <a:pt x="0" y="70"/>
                  </a:lnTo>
                  <a:lnTo>
                    <a:pt x="0" y="70"/>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7" name="Freeform 6"/>
            <p:cNvSpPr>
              <a:spLocks/>
            </p:cNvSpPr>
            <p:nvPr/>
          </p:nvSpPr>
          <p:spPr bwMode="auto">
            <a:xfrm>
              <a:off x="4381501" y="1247776"/>
              <a:ext cx="296863" cy="506413"/>
            </a:xfrm>
            <a:custGeom>
              <a:avLst/>
              <a:gdLst>
                <a:gd name="T0" fmla="*/ 116 w 187"/>
                <a:gd name="T1" fmla="*/ 319 h 319"/>
                <a:gd name="T2" fmla="*/ 0 w 187"/>
                <a:gd name="T3" fmla="*/ 319 h 319"/>
                <a:gd name="T4" fmla="*/ 70 w 187"/>
                <a:gd name="T5" fmla="*/ 0 h 319"/>
                <a:gd name="T6" fmla="*/ 187 w 187"/>
                <a:gd name="T7" fmla="*/ 0 h 319"/>
                <a:gd name="T8" fmla="*/ 116 w 187"/>
                <a:gd name="T9" fmla="*/ 319 h 319"/>
                <a:gd name="T10" fmla="*/ 116 w 187"/>
                <a:gd name="T11" fmla="*/ 319 h 319"/>
              </a:gdLst>
              <a:ahLst/>
              <a:cxnLst>
                <a:cxn ang="0">
                  <a:pos x="T0" y="T1"/>
                </a:cxn>
                <a:cxn ang="0">
                  <a:pos x="T2" y="T3"/>
                </a:cxn>
                <a:cxn ang="0">
                  <a:pos x="T4" y="T5"/>
                </a:cxn>
                <a:cxn ang="0">
                  <a:pos x="T6" y="T7"/>
                </a:cxn>
                <a:cxn ang="0">
                  <a:pos x="T8" y="T9"/>
                </a:cxn>
                <a:cxn ang="0">
                  <a:pos x="T10" y="T11"/>
                </a:cxn>
              </a:cxnLst>
              <a:rect l="0" t="0" r="r" b="b"/>
              <a:pathLst>
                <a:path w="187" h="319">
                  <a:moveTo>
                    <a:pt x="116" y="319"/>
                  </a:moveTo>
                  <a:lnTo>
                    <a:pt x="0" y="319"/>
                  </a:lnTo>
                  <a:lnTo>
                    <a:pt x="70" y="0"/>
                  </a:lnTo>
                  <a:lnTo>
                    <a:pt x="187" y="0"/>
                  </a:lnTo>
                  <a:lnTo>
                    <a:pt x="116" y="319"/>
                  </a:lnTo>
                  <a:lnTo>
                    <a:pt x="116" y="319"/>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8" name="Freeform 7"/>
            <p:cNvSpPr>
              <a:spLocks/>
            </p:cNvSpPr>
            <p:nvPr/>
          </p:nvSpPr>
          <p:spPr bwMode="auto">
            <a:xfrm>
              <a:off x="5148263" y="1241426"/>
              <a:ext cx="431800" cy="512763"/>
            </a:xfrm>
            <a:custGeom>
              <a:avLst/>
              <a:gdLst>
                <a:gd name="T0" fmla="*/ 19 w 70"/>
                <a:gd name="T1" fmla="*/ 1 h 83"/>
                <a:gd name="T2" fmla="*/ 45 w 70"/>
                <a:gd name="T3" fmla="*/ 1 h 83"/>
                <a:gd name="T4" fmla="*/ 43 w 70"/>
                <a:gd name="T5" fmla="*/ 12 h 83"/>
                <a:gd name="T6" fmla="*/ 56 w 70"/>
                <a:gd name="T7" fmla="*/ 2 h 83"/>
                <a:gd name="T8" fmla="*/ 70 w 70"/>
                <a:gd name="T9" fmla="*/ 0 h 83"/>
                <a:gd name="T10" fmla="*/ 64 w 70"/>
                <a:gd name="T11" fmla="*/ 27 h 83"/>
                <a:gd name="T12" fmla="*/ 35 w 70"/>
                <a:gd name="T13" fmla="*/ 54 h 83"/>
                <a:gd name="T14" fmla="*/ 28 w 70"/>
                <a:gd name="T15" fmla="*/ 83 h 83"/>
                <a:gd name="T16" fmla="*/ 0 w 70"/>
                <a:gd name="T17" fmla="*/ 83 h 83"/>
                <a:gd name="T18" fmla="*/ 19 w 70"/>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83">
                  <a:moveTo>
                    <a:pt x="19" y="1"/>
                  </a:moveTo>
                  <a:cubicBezTo>
                    <a:pt x="45" y="1"/>
                    <a:pt x="45" y="1"/>
                    <a:pt x="45" y="1"/>
                  </a:cubicBezTo>
                  <a:cubicBezTo>
                    <a:pt x="43" y="12"/>
                    <a:pt x="43" y="12"/>
                    <a:pt x="43" y="12"/>
                  </a:cubicBezTo>
                  <a:cubicBezTo>
                    <a:pt x="46" y="7"/>
                    <a:pt x="51" y="4"/>
                    <a:pt x="56" y="2"/>
                  </a:cubicBezTo>
                  <a:cubicBezTo>
                    <a:pt x="61" y="1"/>
                    <a:pt x="65" y="0"/>
                    <a:pt x="70" y="0"/>
                  </a:cubicBezTo>
                  <a:cubicBezTo>
                    <a:pt x="64" y="27"/>
                    <a:pt x="64" y="27"/>
                    <a:pt x="64" y="27"/>
                  </a:cubicBezTo>
                  <a:cubicBezTo>
                    <a:pt x="62" y="27"/>
                    <a:pt x="41" y="23"/>
                    <a:pt x="35" y="54"/>
                  </a:cubicBezTo>
                  <a:cubicBezTo>
                    <a:pt x="28" y="83"/>
                    <a:pt x="28" y="83"/>
                    <a:pt x="28" y="83"/>
                  </a:cubicBezTo>
                  <a:cubicBezTo>
                    <a:pt x="0" y="83"/>
                    <a:pt x="0" y="83"/>
                    <a:pt x="0" y="83"/>
                  </a:cubicBezTo>
                  <a:cubicBezTo>
                    <a:pt x="19" y="1"/>
                    <a:pt x="19" y="1"/>
                    <a:pt x="19" y="1"/>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9" name="Freeform 8"/>
            <p:cNvSpPr>
              <a:spLocks/>
            </p:cNvSpPr>
            <p:nvPr/>
          </p:nvSpPr>
          <p:spPr bwMode="auto">
            <a:xfrm>
              <a:off x="4510088" y="1217613"/>
              <a:ext cx="700088" cy="555625"/>
            </a:xfrm>
            <a:custGeom>
              <a:avLst/>
              <a:gdLst>
                <a:gd name="T0" fmla="*/ 106 w 113"/>
                <a:gd name="T1" fmla="*/ 57 h 90"/>
                <a:gd name="T2" fmla="*/ 56 w 113"/>
                <a:gd name="T3" fmla="*/ 90 h 90"/>
                <a:gd name="T4" fmla="*/ 77 w 113"/>
                <a:gd name="T5" fmla="*/ 3 h 90"/>
                <a:gd name="T6" fmla="*/ 111 w 113"/>
                <a:gd name="T7" fmla="*/ 36 h 90"/>
                <a:gd name="T8" fmla="*/ 80 w 113"/>
                <a:gd name="T9" fmla="*/ 36 h 90"/>
                <a:gd name="T10" fmla="*/ 72 w 113"/>
                <a:gd name="T11" fmla="*/ 23 h 90"/>
                <a:gd name="T12" fmla="*/ 61 w 113"/>
                <a:gd name="T13" fmla="*/ 69 h 90"/>
                <a:gd name="T14" fmla="*/ 75 w 113"/>
                <a:gd name="T15" fmla="*/ 57 h 90"/>
                <a:gd name="T16" fmla="*/ 106 w 113"/>
                <a:gd name="T17" fmla="*/ 5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0">
                  <a:moveTo>
                    <a:pt x="106" y="57"/>
                  </a:moveTo>
                  <a:cubicBezTo>
                    <a:pt x="106" y="58"/>
                    <a:pt x="97" y="90"/>
                    <a:pt x="56" y="90"/>
                  </a:cubicBezTo>
                  <a:cubicBezTo>
                    <a:pt x="0" y="88"/>
                    <a:pt x="15" y="0"/>
                    <a:pt x="77" y="3"/>
                  </a:cubicBezTo>
                  <a:cubicBezTo>
                    <a:pt x="113" y="5"/>
                    <a:pt x="111" y="35"/>
                    <a:pt x="111" y="36"/>
                  </a:cubicBezTo>
                  <a:cubicBezTo>
                    <a:pt x="80" y="36"/>
                    <a:pt x="80" y="36"/>
                    <a:pt x="80" y="36"/>
                  </a:cubicBezTo>
                  <a:cubicBezTo>
                    <a:pt x="80" y="35"/>
                    <a:pt x="81" y="22"/>
                    <a:pt x="72" y="23"/>
                  </a:cubicBezTo>
                  <a:cubicBezTo>
                    <a:pt x="54" y="23"/>
                    <a:pt x="41" y="68"/>
                    <a:pt x="61" y="69"/>
                  </a:cubicBezTo>
                  <a:cubicBezTo>
                    <a:pt x="70" y="69"/>
                    <a:pt x="74" y="58"/>
                    <a:pt x="75" y="57"/>
                  </a:cubicBezTo>
                  <a:cubicBezTo>
                    <a:pt x="106" y="57"/>
                    <a:pt x="106" y="57"/>
                    <a:pt x="106" y="5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10" name="Freeform 9"/>
            <p:cNvSpPr>
              <a:spLocks noEditPoints="1"/>
            </p:cNvSpPr>
            <p:nvPr/>
          </p:nvSpPr>
          <p:spPr bwMode="auto">
            <a:xfrm>
              <a:off x="6427788" y="1211263"/>
              <a:ext cx="846138" cy="574675"/>
            </a:xfrm>
            <a:custGeom>
              <a:avLst/>
              <a:gdLst>
                <a:gd name="T0" fmla="*/ 60 w 137"/>
                <a:gd name="T1" fmla="*/ 91 h 93"/>
                <a:gd name="T2" fmla="*/ 79 w 137"/>
                <a:gd name="T3" fmla="*/ 3 h 93"/>
                <a:gd name="T4" fmla="*/ 60 w 137"/>
                <a:gd name="T5" fmla="*/ 91 h 93"/>
                <a:gd name="T6" fmla="*/ 77 w 137"/>
                <a:gd name="T7" fmla="*/ 22 h 93"/>
                <a:gd name="T8" fmla="*/ 61 w 137"/>
                <a:gd name="T9" fmla="*/ 70 h 93"/>
                <a:gd name="T10" fmla="*/ 77 w 137"/>
                <a:gd name="T11" fmla="*/ 22 h 93"/>
              </a:gdLst>
              <a:ahLst/>
              <a:cxnLst>
                <a:cxn ang="0">
                  <a:pos x="T0" y="T1"/>
                </a:cxn>
                <a:cxn ang="0">
                  <a:pos x="T2" y="T3"/>
                </a:cxn>
                <a:cxn ang="0">
                  <a:pos x="T4" y="T5"/>
                </a:cxn>
                <a:cxn ang="0">
                  <a:pos x="T6" y="T7"/>
                </a:cxn>
                <a:cxn ang="0">
                  <a:pos x="T8" y="T9"/>
                </a:cxn>
                <a:cxn ang="0">
                  <a:pos x="T10" y="T11"/>
                </a:cxn>
              </a:cxnLst>
              <a:rect l="0" t="0" r="r" b="b"/>
              <a:pathLst>
                <a:path w="137" h="93">
                  <a:moveTo>
                    <a:pt x="60" y="91"/>
                  </a:moveTo>
                  <a:cubicBezTo>
                    <a:pt x="0" y="88"/>
                    <a:pt x="18" y="0"/>
                    <a:pt x="79" y="3"/>
                  </a:cubicBezTo>
                  <a:cubicBezTo>
                    <a:pt x="137" y="6"/>
                    <a:pt x="120" y="93"/>
                    <a:pt x="60" y="91"/>
                  </a:cubicBezTo>
                  <a:close/>
                  <a:moveTo>
                    <a:pt x="77" y="22"/>
                  </a:moveTo>
                  <a:cubicBezTo>
                    <a:pt x="57" y="18"/>
                    <a:pt x="43" y="66"/>
                    <a:pt x="61" y="70"/>
                  </a:cubicBezTo>
                  <a:cubicBezTo>
                    <a:pt x="82"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11" name="Freeform 10"/>
            <p:cNvSpPr>
              <a:spLocks/>
            </p:cNvSpPr>
            <p:nvPr/>
          </p:nvSpPr>
          <p:spPr bwMode="auto">
            <a:xfrm>
              <a:off x="7126288" y="1063626"/>
              <a:ext cx="655638" cy="703263"/>
            </a:xfrm>
            <a:custGeom>
              <a:avLst/>
              <a:gdLst>
                <a:gd name="T0" fmla="*/ 59 w 106"/>
                <a:gd name="T1" fmla="*/ 18 h 114"/>
                <a:gd name="T2" fmla="*/ 48 w 106"/>
                <a:gd name="T3" fmla="*/ 28 h 114"/>
                <a:gd name="T4" fmla="*/ 47 w 106"/>
                <a:gd name="T5" fmla="*/ 30 h 114"/>
                <a:gd name="T6" fmla="*/ 64 w 106"/>
                <a:gd name="T7" fmla="*/ 30 h 114"/>
                <a:gd name="T8" fmla="*/ 69 w 106"/>
                <a:gd name="T9" fmla="*/ 11 h 114"/>
                <a:gd name="T10" fmla="*/ 96 w 106"/>
                <a:gd name="T11" fmla="*/ 11 h 114"/>
                <a:gd name="T12" fmla="*/ 92 w 106"/>
                <a:gd name="T13" fmla="*/ 30 h 114"/>
                <a:gd name="T14" fmla="*/ 106 w 106"/>
                <a:gd name="T15" fmla="*/ 30 h 114"/>
                <a:gd name="T16" fmla="*/ 101 w 106"/>
                <a:gd name="T17" fmla="*/ 49 h 114"/>
                <a:gd name="T18" fmla="*/ 87 w 106"/>
                <a:gd name="T19" fmla="*/ 49 h 114"/>
                <a:gd name="T20" fmla="*/ 80 w 106"/>
                <a:gd name="T21" fmla="*/ 85 h 114"/>
                <a:gd name="T22" fmla="*/ 79 w 106"/>
                <a:gd name="T23" fmla="*/ 91 h 114"/>
                <a:gd name="T24" fmla="*/ 92 w 106"/>
                <a:gd name="T25" fmla="*/ 93 h 114"/>
                <a:gd name="T26" fmla="*/ 88 w 106"/>
                <a:gd name="T27" fmla="*/ 112 h 114"/>
                <a:gd name="T28" fmla="*/ 56 w 106"/>
                <a:gd name="T29" fmla="*/ 109 h 114"/>
                <a:gd name="T30" fmla="*/ 51 w 106"/>
                <a:gd name="T31" fmla="*/ 91 h 114"/>
                <a:gd name="T32" fmla="*/ 60 w 106"/>
                <a:gd name="T33" fmla="*/ 49 h 114"/>
                <a:gd name="T34" fmla="*/ 44 w 106"/>
                <a:gd name="T35" fmla="*/ 49 h 114"/>
                <a:gd name="T36" fmla="*/ 30 w 106"/>
                <a:gd name="T37" fmla="*/ 112 h 114"/>
                <a:gd name="T38" fmla="*/ 1 w 106"/>
                <a:gd name="T39" fmla="*/ 112 h 114"/>
                <a:gd name="T40" fmla="*/ 15 w 106"/>
                <a:gd name="T41" fmla="*/ 49 h 114"/>
                <a:gd name="T42" fmla="*/ 0 w 106"/>
                <a:gd name="T43" fmla="*/ 49 h 114"/>
                <a:gd name="T44" fmla="*/ 4 w 106"/>
                <a:gd name="T45" fmla="*/ 30 h 114"/>
                <a:gd name="T46" fmla="*/ 18 w 106"/>
                <a:gd name="T47" fmla="*/ 30 h 114"/>
                <a:gd name="T48" fmla="*/ 30 w 106"/>
                <a:gd name="T49" fmla="*/ 7 h 114"/>
                <a:gd name="T50" fmla="*/ 62 w 106"/>
                <a:gd name="T51" fmla="*/ 3 h 114"/>
                <a:gd name="T52" fmla="*/ 59 w 106"/>
                <a:gd name="T53" fmla="*/ 1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14">
                  <a:moveTo>
                    <a:pt x="59" y="18"/>
                  </a:moveTo>
                  <a:cubicBezTo>
                    <a:pt x="50" y="18"/>
                    <a:pt x="49" y="22"/>
                    <a:pt x="48" y="28"/>
                  </a:cubicBezTo>
                  <a:cubicBezTo>
                    <a:pt x="47" y="30"/>
                    <a:pt x="47" y="30"/>
                    <a:pt x="47" y="30"/>
                  </a:cubicBezTo>
                  <a:cubicBezTo>
                    <a:pt x="64" y="30"/>
                    <a:pt x="64" y="30"/>
                    <a:pt x="64" y="30"/>
                  </a:cubicBezTo>
                  <a:cubicBezTo>
                    <a:pt x="69" y="11"/>
                    <a:pt x="69" y="11"/>
                    <a:pt x="69" y="11"/>
                  </a:cubicBezTo>
                  <a:cubicBezTo>
                    <a:pt x="96" y="11"/>
                    <a:pt x="96" y="11"/>
                    <a:pt x="96" y="11"/>
                  </a:cubicBezTo>
                  <a:cubicBezTo>
                    <a:pt x="92" y="30"/>
                    <a:pt x="92" y="30"/>
                    <a:pt x="92" y="30"/>
                  </a:cubicBezTo>
                  <a:cubicBezTo>
                    <a:pt x="106" y="30"/>
                    <a:pt x="106" y="30"/>
                    <a:pt x="106" y="30"/>
                  </a:cubicBezTo>
                  <a:cubicBezTo>
                    <a:pt x="101" y="49"/>
                    <a:pt x="101" y="49"/>
                    <a:pt x="101" y="49"/>
                  </a:cubicBezTo>
                  <a:cubicBezTo>
                    <a:pt x="87" y="49"/>
                    <a:pt x="87" y="49"/>
                    <a:pt x="87" y="49"/>
                  </a:cubicBezTo>
                  <a:cubicBezTo>
                    <a:pt x="80" y="85"/>
                    <a:pt x="80" y="85"/>
                    <a:pt x="80" y="85"/>
                  </a:cubicBezTo>
                  <a:cubicBezTo>
                    <a:pt x="79" y="87"/>
                    <a:pt x="79" y="89"/>
                    <a:pt x="79" y="91"/>
                  </a:cubicBezTo>
                  <a:cubicBezTo>
                    <a:pt x="81" y="94"/>
                    <a:pt x="92" y="93"/>
                    <a:pt x="92" y="93"/>
                  </a:cubicBezTo>
                  <a:cubicBezTo>
                    <a:pt x="88" y="112"/>
                    <a:pt x="88" y="112"/>
                    <a:pt x="88" y="112"/>
                  </a:cubicBezTo>
                  <a:cubicBezTo>
                    <a:pt x="88" y="112"/>
                    <a:pt x="64" y="114"/>
                    <a:pt x="56" y="109"/>
                  </a:cubicBezTo>
                  <a:cubicBezTo>
                    <a:pt x="52" y="106"/>
                    <a:pt x="49" y="101"/>
                    <a:pt x="51" y="91"/>
                  </a:cubicBezTo>
                  <a:cubicBezTo>
                    <a:pt x="60" y="49"/>
                    <a:pt x="60" y="49"/>
                    <a:pt x="60" y="49"/>
                  </a:cubicBezTo>
                  <a:cubicBezTo>
                    <a:pt x="44" y="49"/>
                    <a:pt x="44" y="49"/>
                    <a:pt x="44" y="49"/>
                  </a:cubicBezTo>
                  <a:cubicBezTo>
                    <a:pt x="30" y="112"/>
                    <a:pt x="30" y="112"/>
                    <a:pt x="30" y="112"/>
                  </a:cubicBezTo>
                  <a:cubicBezTo>
                    <a:pt x="1" y="112"/>
                    <a:pt x="1" y="112"/>
                    <a:pt x="1" y="112"/>
                  </a:cubicBezTo>
                  <a:cubicBezTo>
                    <a:pt x="15" y="49"/>
                    <a:pt x="15" y="49"/>
                    <a:pt x="15" y="49"/>
                  </a:cubicBezTo>
                  <a:cubicBezTo>
                    <a:pt x="0" y="49"/>
                    <a:pt x="0" y="49"/>
                    <a:pt x="0" y="49"/>
                  </a:cubicBezTo>
                  <a:cubicBezTo>
                    <a:pt x="4" y="30"/>
                    <a:pt x="4" y="30"/>
                    <a:pt x="4" y="30"/>
                  </a:cubicBezTo>
                  <a:cubicBezTo>
                    <a:pt x="18" y="30"/>
                    <a:pt x="18" y="30"/>
                    <a:pt x="18" y="30"/>
                  </a:cubicBezTo>
                  <a:cubicBezTo>
                    <a:pt x="21" y="20"/>
                    <a:pt x="23" y="13"/>
                    <a:pt x="30" y="7"/>
                  </a:cubicBezTo>
                  <a:cubicBezTo>
                    <a:pt x="39" y="0"/>
                    <a:pt x="62" y="3"/>
                    <a:pt x="62" y="3"/>
                  </a:cubicBezTo>
                  <a:cubicBezTo>
                    <a:pt x="59" y="18"/>
                    <a:pt x="59" y="18"/>
                    <a:pt x="59" y="18"/>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12" name="Freeform 11"/>
            <p:cNvSpPr>
              <a:spLocks noEditPoints="1"/>
            </p:cNvSpPr>
            <p:nvPr/>
          </p:nvSpPr>
          <p:spPr bwMode="auto">
            <a:xfrm>
              <a:off x="5338763" y="1211263"/>
              <a:ext cx="1274763" cy="568325"/>
            </a:xfrm>
            <a:custGeom>
              <a:avLst/>
              <a:gdLst>
                <a:gd name="T0" fmla="*/ 85 w 206"/>
                <a:gd name="T1" fmla="*/ 60 h 92"/>
                <a:gd name="T2" fmla="*/ 141 w 206"/>
                <a:gd name="T3" fmla="*/ 60 h 92"/>
                <a:gd name="T4" fmla="*/ 154 w 206"/>
                <a:gd name="T5" fmla="*/ 72 h 92"/>
                <a:gd name="T6" fmla="*/ 154 w 206"/>
                <a:gd name="T7" fmla="*/ 56 h 92"/>
                <a:gd name="T8" fmla="*/ 121 w 206"/>
                <a:gd name="T9" fmla="*/ 27 h 92"/>
                <a:gd name="T10" fmla="*/ 164 w 206"/>
                <a:gd name="T11" fmla="*/ 3 h 92"/>
                <a:gd name="T12" fmla="*/ 199 w 206"/>
                <a:gd name="T13" fmla="*/ 30 h 92"/>
                <a:gd name="T14" fmla="*/ 170 w 206"/>
                <a:gd name="T15" fmla="*/ 30 h 92"/>
                <a:gd name="T16" fmla="*/ 161 w 206"/>
                <a:gd name="T17" fmla="*/ 20 h 92"/>
                <a:gd name="T18" fmla="*/ 159 w 206"/>
                <a:gd name="T19" fmla="*/ 33 h 92"/>
                <a:gd name="T20" fmla="*/ 196 w 206"/>
                <a:gd name="T21" fmla="*/ 59 h 92"/>
                <a:gd name="T22" fmla="*/ 150 w 206"/>
                <a:gd name="T23" fmla="*/ 91 h 92"/>
                <a:gd name="T24" fmla="*/ 109 w 206"/>
                <a:gd name="T25" fmla="*/ 63 h 92"/>
                <a:gd name="T26" fmla="*/ 60 w 206"/>
                <a:gd name="T27" fmla="*/ 91 h 92"/>
                <a:gd name="T28" fmla="*/ 79 w 206"/>
                <a:gd name="T29" fmla="*/ 3 h 92"/>
                <a:gd name="T30" fmla="*/ 115 w 206"/>
                <a:gd name="T31" fmla="*/ 47 h 92"/>
                <a:gd name="T32" fmla="*/ 113 w 206"/>
                <a:gd name="T33" fmla="*/ 51 h 92"/>
                <a:gd name="T34" fmla="*/ 85 w 206"/>
                <a:gd name="T35" fmla="*/ 60 h 92"/>
                <a:gd name="T36" fmla="*/ 77 w 206"/>
                <a:gd name="T37" fmla="*/ 22 h 92"/>
                <a:gd name="T38" fmla="*/ 62 w 206"/>
                <a:gd name="T39" fmla="*/ 70 h 92"/>
                <a:gd name="T40" fmla="*/ 77 w 206"/>
                <a:gd name="T41" fmla="*/ 2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6" h="92">
                  <a:moveTo>
                    <a:pt x="85" y="60"/>
                  </a:moveTo>
                  <a:cubicBezTo>
                    <a:pt x="141" y="60"/>
                    <a:pt x="141" y="60"/>
                    <a:pt x="141" y="60"/>
                  </a:cubicBezTo>
                  <a:cubicBezTo>
                    <a:pt x="141" y="60"/>
                    <a:pt x="136" y="72"/>
                    <a:pt x="154" y="72"/>
                  </a:cubicBezTo>
                  <a:cubicBezTo>
                    <a:pt x="166" y="72"/>
                    <a:pt x="170" y="59"/>
                    <a:pt x="154" y="56"/>
                  </a:cubicBezTo>
                  <a:cubicBezTo>
                    <a:pt x="147" y="54"/>
                    <a:pt x="118" y="50"/>
                    <a:pt x="121" y="27"/>
                  </a:cubicBezTo>
                  <a:cubicBezTo>
                    <a:pt x="124" y="9"/>
                    <a:pt x="143" y="3"/>
                    <a:pt x="164" y="3"/>
                  </a:cubicBezTo>
                  <a:cubicBezTo>
                    <a:pt x="206" y="4"/>
                    <a:pt x="198" y="29"/>
                    <a:pt x="199" y="30"/>
                  </a:cubicBezTo>
                  <a:cubicBezTo>
                    <a:pt x="170" y="30"/>
                    <a:pt x="170" y="30"/>
                    <a:pt x="170" y="30"/>
                  </a:cubicBezTo>
                  <a:cubicBezTo>
                    <a:pt x="170" y="30"/>
                    <a:pt x="173" y="20"/>
                    <a:pt x="161" y="20"/>
                  </a:cubicBezTo>
                  <a:cubicBezTo>
                    <a:pt x="149" y="20"/>
                    <a:pt x="146" y="30"/>
                    <a:pt x="159" y="33"/>
                  </a:cubicBezTo>
                  <a:cubicBezTo>
                    <a:pt x="176" y="37"/>
                    <a:pt x="195" y="37"/>
                    <a:pt x="196" y="59"/>
                  </a:cubicBezTo>
                  <a:cubicBezTo>
                    <a:pt x="196" y="64"/>
                    <a:pt x="193" y="92"/>
                    <a:pt x="150" y="91"/>
                  </a:cubicBezTo>
                  <a:cubicBezTo>
                    <a:pt x="110" y="90"/>
                    <a:pt x="108" y="72"/>
                    <a:pt x="109" y="63"/>
                  </a:cubicBezTo>
                  <a:cubicBezTo>
                    <a:pt x="102" y="78"/>
                    <a:pt x="84" y="92"/>
                    <a:pt x="60" y="91"/>
                  </a:cubicBezTo>
                  <a:cubicBezTo>
                    <a:pt x="0" y="89"/>
                    <a:pt x="18" y="0"/>
                    <a:pt x="79" y="3"/>
                  </a:cubicBezTo>
                  <a:cubicBezTo>
                    <a:pt x="107" y="5"/>
                    <a:pt x="118" y="26"/>
                    <a:pt x="115" y="47"/>
                  </a:cubicBezTo>
                  <a:cubicBezTo>
                    <a:pt x="114" y="50"/>
                    <a:pt x="114" y="51"/>
                    <a:pt x="113" y="51"/>
                  </a:cubicBezTo>
                  <a:cubicBezTo>
                    <a:pt x="85" y="60"/>
                    <a:pt x="85" y="60"/>
                    <a:pt x="85" y="60"/>
                  </a:cubicBezTo>
                  <a:close/>
                  <a:moveTo>
                    <a:pt x="77" y="22"/>
                  </a:moveTo>
                  <a:cubicBezTo>
                    <a:pt x="58" y="18"/>
                    <a:pt x="43" y="66"/>
                    <a:pt x="62" y="70"/>
                  </a:cubicBezTo>
                  <a:cubicBezTo>
                    <a:pt x="83" y="74"/>
                    <a:pt x="97" y="26"/>
                    <a:pt x="77" y="22"/>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sp>
          <p:nvSpPr>
            <p:cNvPr id="13" name="Freeform 12"/>
            <p:cNvSpPr>
              <a:spLocks noEditPoints="1"/>
            </p:cNvSpPr>
            <p:nvPr/>
          </p:nvSpPr>
          <p:spPr bwMode="auto">
            <a:xfrm>
              <a:off x="7794626" y="1247776"/>
              <a:ext cx="173038" cy="130175"/>
            </a:xfrm>
            <a:custGeom>
              <a:avLst/>
              <a:gdLst>
                <a:gd name="T0" fmla="*/ 14 w 28"/>
                <a:gd name="T1" fmla="*/ 0 h 21"/>
                <a:gd name="T2" fmla="*/ 14 w 28"/>
                <a:gd name="T3" fmla="*/ 21 h 21"/>
                <a:gd name="T4" fmla="*/ 14 w 28"/>
                <a:gd name="T5" fmla="*/ 0 h 21"/>
                <a:gd name="T6" fmla="*/ 14 w 28"/>
                <a:gd name="T7" fmla="*/ 2 h 21"/>
                <a:gd name="T8" fmla="*/ 14 w 28"/>
                <a:gd name="T9" fmla="*/ 19 h 21"/>
                <a:gd name="T10" fmla="*/ 14 w 28"/>
                <a:gd name="T11" fmla="*/ 2 h 21"/>
                <a:gd name="T12" fmla="*/ 16 w 28"/>
                <a:gd name="T13" fmla="*/ 12 h 21"/>
                <a:gd name="T14" fmla="*/ 18 w 28"/>
                <a:gd name="T15" fmla="*/ 16 h 21"/>
                <a:gd name="T16" fmla="*/ 15 w 28"/>
                <a:gd name="T17" fmla="*/ 16 h 21"/>
                <a:gd name="T18" fmla="*/ 14 w 28"/>
                <a:gd name="T19" fmla="*/ 12 h 21"/>
                <a:gd name="T20" fmla="*/ 12 w 28"/>
                <a:gd name="T21" fmla="*/ 12 h 21"/>
                <a:gd name="T22" fmla="*/ 12 w 28"/>
                <a:gd name="T23" fmla="*/ 17 h 21"/>
                <a:gd name="T24" fmla="*/ 9 w 28"/>
                <a:gd name="T25" fmla="*/ 17 h 21"/>
                <a:gd name="T26" fmla="*/ 11 w 28"/>
                <a:gd name="T27" fmla="*/ 5 h 21"/>
                <a:gd name="T28" fmla="*/ 16 w 28"/>
                <a:gd name="T29" fmla="*/ 5 h 21"/>
                <a:gd name="T30" fmla="*/ 19 w 28"/>
                <a:gd name="T31" fmla="*/ 9 h 21"/>
                <a:gd name="T32" fmla="*/ 16 w 28"/>
                <a:gd name="T33" fmla="*/ 12 h 21"/>
                <a:gd name="T34" fmla="*/ 15 w 28"/>
                <a:gd name="T35" fmla="*/ 7 h 21"/>
                <a:gd name="T36" fmla="*/ 13 w 28"/>
                <a:gd name="T37" fmla="*/ 7 h 21"/>
                <a:gd name="T38" fmla="*/ 13 w 28"/>
                <a:gd name="T39" fmla="*/ 11 h 21"/>
                <a:gd name="T40" fmla="*/ 15 w 28"/>
                <a:gd name="T41" fmla="*/ 11 h 21"/>
                <a:gd name="T42" fmla="*/ 17 w 28"/>
                <a:gd name="T43" fmla="*/ 9 h 21"/>
                <a:gd name="T44" fmla="*/ 15 w 28"/>
                <a:gd name="T4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1">
                  <a:moveTo>
                    <a:pt x="14" y="0"/>
                  </a:moveTo>
                  <a:cubicBezTo>
                    <a:pt x="28" y="0"/>
                    <a:pt x="28" y="21"/>
                    <a:pt x="14" y="21"/>
                  </a:cubicBezTo>
                  <a:cubicBezTo>
                    <a:pt x="0" y="21"/>
                    <a:pt x="0" y="0"/>
                    <a:pt x="14" y="0"/>
                  </a:cubicBezTo>
                  <a:close/>
                  <a:moveTo>
                    <a:pt x="14" y="2"/>
                  </a:moveTo>
                  <a:cubicBezTo>
                    <a:pt x="2" y="2"/>
                    <a:pt x="2" y="19"/>
                    <a:pt x="14" y="19"/>
                  </a:cubicBezTo>
                  <a:cubicBezTo>
                    <a:pt x="26" y="19"/>
                    <a:pt x="26" y="2"/>
                    <a:pt x="14" y="2"/>
                  </a:cubicBezTo>
                  <a:close/>
                  <a:moveTo>
                    <a:pt x="16" y="12"/>
                  </a:moveTo>
                  <a:cubicBezTo>
                    <a:pt x="18" y="16"/>
                    <a:pt x="18" y="16"/>
                    <a:pt x="18" y="16"/>
                  </a:cubicBezTo>
                  <a:cubicBezTo>
                    <a:pt x="15" y="16"/>
                    <a:pt x="15" y="16"/>
                    <a:pt x="15" y="16"/>
                  </a:cubicBezTo>
                  <a:cubicBezTo>
                    <a:pt x="14" y="12"/>
                    <a:pt x="14" y="12"/>
                    <a:pt x="14" y="12"/>
                  </a:cubicBezTo>
                  <a:cubicBezTo>
                    <a:pt x="12" y="12"/>
                    <a:pt x="12" y="12"/>
                    <a:pt x="12" y="12"/>
                  </a:cubicBezTo>
                  <a:cubicBezTo>
                    <a:pt x="12" y="17"/>
                    <a:pt x="12" y="17"/>
                    <a:pt x="12" y="17"/>
                  </a:cubicBezTo>
                  <a:cubicBezTo>
                    <a:pt x="9" y="17"/>
                    <a:pt x="9" y="17"/>
                    <a:pt x="9" y="17"/>
                  </a:cubicBezTo>
                  <a:cubicBezTo>
                    <a:pt x="11" y="5"/>
                    <a:pt x="11" y="5"/>
                    <a:pt x="11" y="5"/>
                  </a:cubicBezTo>
                  <a:cubicBezTo>
                    <a:pt x="16" y="5"/>
                    <a:pt x="16" y="5"/>
                    <a:pt x="16" y="5"/>
                  </a:cubicBezTo>
                  <a:cubicBezTo>
                    <a:pt x="16" y="5"/>
                    <a:pt x="19" y="6"/>
                    <a:pt x="19" y="9"/>
                  </a:cubicBezTo>
                  <a:cubicBezTo>
                    <a:pt x="19" y="12"/>
                    <a:pt x="16" y="12"/>
                    <a:pt x="16" y="12"/>
                  </a:cubicBezTo>
                  <a:close/>
                  <a:moveTo>
                    <a:pt x="15" y="7"/>
                  </a:moveTo>
                  <a:cubicBezTo>
                    <a:pt x="13" y="7"/>
                    <a:pt x="13" y="7"/>
                    <a:pt x="13" y="7"/>
                  </a:cubicBezTo>
                  <a:cubicBezTo>
                    <a:pt x="13" y="11"/>
                    <a:pt x="13" y="11"/>
                    <a:pt x="13" y="11"/>
                  </a:cubicBezTo>
                  <a:cubicBezTo>
                    <a:pt x="15" y="11"/>
                    <a:pt x="15" y="11"/>
                    <a:pt x="15" y="11"/>
                  </a:cubicBezTo>
                  <a:cubicBezTo>
                    <a:pt x="15" y="11"/>
                    <a:pt x="17" y="11"/>
                    <a:pt x="17" y="9"/>
                  </a:cubicBezTo>
                  <a:cubicBezTo>
                    <a:pt x="17" y="7"/>
                    <a:pt x="15" y="7"/>
                    <a:pt x="15" y="7"/>
                  </a:cubicBez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500"/>
            </a:p>
          </p:txBody>
        </p:sp>
      </p:grpSp>
    </p:spTree>
    <p:extLst>
      <p:ext uri="{BB962C8B-B14F-4D97-AF65-F5344CB8AC3E}">
        <p14:creationId xmlns:p14="http://schemas.microsoft.com/office/powerpoint/2010/main" val="405960319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60853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706" r:id="rId8"/>
    <p:sldLayoutId id="2147483718" r:id="rId9"/>
    <p:sldLayoutId id="2147483719" r:id="rId10"/>
    <p:sldLayoutId id="2147483720" r:id="rId11"/>
    <p:sldLayoutId id="2147483758"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938399"/>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7"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6277"/>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3" y="289514"/>
            <a:ext cx="11652805"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81"/>
            <a:ext cx="11650486"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452846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7" r:id="rId34"/>
  </p:sldLayoutIdLst>
  <p:transition>
    <p:fade/>
  </p:transition>
  <p:timing>
    <p:tnLst>
      <p:par>
        <p:cTn id="1" dur="indefinite" restart="never" nodeType="tmRoot"/>
      </p:par>
    </p:tnLst>
  </p:timing>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customXml" Target="../../customXml/item3.xml"/><Relationship Id="rId1" Type="http://schemas.openxmlformats.org/officeDocument/2006/relationships/customXml" Target="../../customXml/item5.xml"/><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0.png"/><Relationship Id="rId3" Type="http://schemas.openxmlformats.org/officeDocument/2006/relationships/image" Target="../media/image49.png"/><Relationship Id="rId7" Type="http://schemas.openxmlformats.org/officeDocument/2006/relationships/image" Target="../media/image36.png"/><Relationship Id="rId12" Type="http://schemas.openxmlformats.org/officeDocument/2006/relationships/image" Target="../media/image32.png"/><Relationship Id="rId17" Type="http://schemas.openxmlformats.org/officeDocument/2006/relationships/image" Target="../media/image54.png"/><Relationship Id="rId2" Type="http://schemas.openxmlformats.org/officeDocument/2006/relationships/notesSlide" Target="../notesSlides/notesSlide15.xml"/><Relationship Id="rId16"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4.png"/><Relationship Id="rId1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8.png"/><Relationship Id="rId1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9.x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2764" y="739748"/>
            <a:ext cx="11228440" cy="1344984"/>
          </a:xfrm>
        </p:spPr>
        <p:txBody>
          <a:bodyPr/>
          <a:lstStyle/>
          <a:p>
            <a:pPr>
              <a:spcBef>
                <a:spcPts val="1200"/>
              </a:spcBef>
            </a:pPr>
            <a:r>
              <a:rPr lang="en-US" sz="6600" dirty="0" smtClean="0"/>
              <a:t>From Agile to Cloud Cadence</a:t>
            </a:r>
          </a:p>
          <a:p>
            <a:pPr>
              <a:spcBef>
                <a:spcPts val="1200"/>
              </a:spcBef>
            </a:pPr>
            <a:r>
              <a:rPr lang="en-US" sz="2000" dirty="0" smtClean="0"/>
              <a:t>thoughts </a:t>
            </a:r>
            <a:r>
              <a:rPr lang="en-US" sz="2000" dirty="0"/>
              <a:t>to share </a:t>
            </a:r>
            <a:r>
              <a:rPr lang="en-US" sz="2000" dirty="0" smtClean="0"/>
              <a:t>from Microsoft Developer Division’s Transformation to DevOps</a:t>
            </a:r>
            <a:endParaRPr lang="en-US" sz="2000" dirty="0"/>
          </a:p>
        </p:txBody>
      </p:sp>
      <p:sp>
        <p:nvSpPr>
          <p:cNvPr id="4" name="Text Placeholder 3"/>
          <p:cNvSpPr>
            <a:spLocks noGrp="1"/>
          </p:cNvSpPr>
          <p:nvPr>
            <p:ph type="body" sz="quarter" idx="11"/>
          </p:nvPr>
        </p:nvSpPr>
        <p:spPr>
          <a:xfrm>
            <a:off x="512764" y="3249901"/>
            <a:ext cx="7513637" cy="3360920"/>
          </a:xfrm>
        </p:spPr>
        <p:txBody>
          <a:bodyPr/>
          <a:lstStyle/>
          <a:p>
            <a:r>
              <a:rPr lang="en-US" dirty="0" smtClean="0"/>
              <a:t>Sam Guckenheimer</a:t>
            </a:r>
            <a:endParaRPr lang="en-US" dirty="0"/>
          </a:p>
          <a:p>
            <a:pPr>
              <a:spcBef>
                <a:spcPts val="1200"/>
              </a:spcBef>
            </a:pPr>
            <a:r>
              <a:rPr lang="en-US" sz="2400" dirty="0" smtClean="0"/>
              <a:t>Product Owner, Visual Studio Product Line</a:t>
            </a:r>
            <a:br>
              <a:rPr lang="en-US" sz="2400" dirty="0" smtClean="0"/>
            </a:br>
            <a:r>
              <a:rPr lang="en-US" sz="2400" dirty="0" smtClean="0"/>
              <a:t>Microsoft Corporation</a:t>
            </a:r>
          </a:p>
          <a:p>
            <a:pPr>
              <a:spcBef>
                <a:spcPts val="1200"/>
              </a:spcBef>
            </a:pPr>
            <a:endParaRPr lang="en-US" sz="2400" dirty="0"/>
          </a:p>
          <a:p>
            <a:pPr>
              <a:spcBef>
                <a:spcPts val="1200"/>
              </a:spcBef>
            </a:pPr>
            <a:r>
              <a:rPr lang="en-US" sz="2400" dirty="0" smtClean="0"/>
              <a:t>@</a:t>
            </a:r>
            <a:r>
              <a:rPr lang="en-US" sz="2400" dirty="0" err="1" smtClean="0"/>
              <a:t>samguckenheimer</a:t>
            </a:r>
            <a:endParaRPr lang="en-US" sz="2400" dirty="0" smtClean="0"/>
          </a:p>
          <a:p>
            <a:pPr>
              <a:spcBef>
                <a:spcPts val="1200"/>
              </a:spcBef>
            </a:pPr>
            <a:r>
              <a:rPr lang="en-US" sz="2400" dirty="0" smtClean="0"/>
              <a:t>@</a:t>
            </a:r>
            <a:r>
              <a:rPr lang="en-US" sz="2400" dirty="0" err="1" smtClean="0"/>
              <a:t>shitsamgusays</a:t>
            </a:r>
            <a:endParaRPr lang="en-US" sz="2400" dirty="0" smtClean="0"/>
          </a:p>
          <a:p>
            <a:pPr>
              <a:spcBef>
                <a:spcPts val="2400"/>
              </a:spcBef>
            </a:pPr>
            <a:endParaRPr lang="en-US" sz="2400" dirty="0"/>
          </a:p>
        </p:txBody>
      </p:sp>
      <p:grpSp>
        <p:nvGrpSpPr>
          <p:cNvPr id="2" name="Group 1"/>
          <p:cNvGrpSpPr/>
          <p:nvPr/>
        </p:nvGrpSpPr>
        <p:grpSpPr>
          <a:xfrm>
            <a:off x="6821506" y="3117715"/>
            <a:ext cx="4838982" cy="2016392"/>
            <a:chOff x="6821506" y="3117715"/>
            <a:chExt cx="4838982" cy="2016392"/>
          </a:xfrm>
        </p:grpSpPr>
        <p:pic>
          <p:nvPicPr>
            <p:cNvPr id="6" name="Picture 6"/>
            <p:cNvPicPr>
              <a:picLocks noChangeAspect="1" noChangeArrowheads="1"/>
            </p:cNvPicPr>
            <p:nvPr/>
          </p:nvPicPr>
          <p:blipFill>
            <a:blip r:embed="rId2"/>
            <a:stretch>
              <a:fillRect/>
            </a:stretch>
          </p:blipFill>
          <p:spPr bwMode="auto">
            <a:xfrm>
              <a:off x="6821506" y="3139052"/>
              <a:ext cx="1505702" cy="1995055"/>
            </a:xfrm>
            <a:prstGeom prst="rect">
              <a:avLst/>
            </a:prstGeom>
            <a:noFill/>
            <a:ln>
              <a:noFill/>
            </a:ln>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449354" y="3139052"/>
              <a:ext cx="1521999" cy="1995055"/>
            </a:xfrm>
            <a:prstGeom prst="rect">
              <a:avLst/>
            </a:prstGeom>
            <a:noFill/>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20115" y="3117715"/>
              <a:ext cx="1540373" cy="2016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39335566"/>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Ceremonies</a:t>
            </a:r>
          </a:p>
        </p:txBody>
      </p:sp>
    </p:spTree>
    <p:extLst>
      <p:ext uri="{BB962C8B-B14F-4D97-AF65-F5344CB8AC3E}">
        <p14:creationId xmlns:p14="http://schemas.microsoft.com/office/powerpoint/2010/main" val="249971942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p:cNvSpPr>
            <a:spLocks noGrp="1"/>
          </p:cNvSpPr>
          <p:nvPr>
            <p:ph type="body" sz="quarter" idx="10"/>
          </p:nvPr>
        </p:nvSpPr>
        <p:spPr>
          <a:xfrm>
            <a:off x="8822015" y="2082615"/>
            <a:ext cx="2809307" cy="3586208"/>
          </a:xfrm>
          <a:solidFill>
            <a:srgbClr val="00B0F0"/>
          </a:solidFill>
        </p:spPr>
        <p:txBody>
          <a:bodyPr/>
          <a:lstStyle/>
          <a:p>
            <a:r>
              <a:rPr lang="en-US" dirty="0"/>
              <a:t>Vision</a:t>
            </a:r>
          </a:p>
          <a:p>
            <a:r>
              <a:rPr lang="en-US" dirty="0"/>
              <a:t>18 month vision</a:t>
            </a:r>
          </a:p>
        </p:txBody>
      </p:sp>
      <p:sp>
        <p:nvSpPr>
          <p:cNvPr id="2" name="Title 1"/>
          <p:cNvSpPr>
            <a:spLocks noGrp="1"/>
          </p:cNvSpPr>
          <p:nvPr>
            <p:ph type="title"/>
          </p:nvPr>
        </p:nvSpPr>
        <p:spPr/>
        <p:txBody>
          <a:bodyPr/>
          <a:lstStyle/>
          <a:p>
            <a:r>
              <a:rPr lang="en-US" dirty="0" smtClean="0"/>
              <a:t>Planning Horizons	</a:t>
            </a:r>
            <a:endParaRPr lang="en-US" dirty="0"/>
          </a:p>
        </p:txBody>
      </p:sp>
      <p:sp>
        <p:nvSpPr>
          <p:cNvPr id="4" name="Text Placeholder 3"/>
          <p:cNvSpPr>
            <a:spLocks noGrp="1"/>
          </p:cNvSpPr>
          <p:nvPr>
            <p:ph type="body" sz="quarter" idx="10"/>
          </p:nvPr>
        </p:nvSpPr>
        <p:spPr>
          <a:xfrm>
            <a:off x="290212" y="2082615"/>
            <a:ext cx="2857598" cy="3586208"/>
          </a:xfrm>
        </p:spPr>
        <p:txBody>
          <a:bodyPr/>
          <a:lstStyle/>
          <a:p>
            <a:r>
              <a:rPr lang="en-US" dirty="0" smtClean="0"/>
              <a:t>Sprint</a:t>
            </a:r>
          </a:p>
          <a:p>
            <a:r>
              <a:rPr lang="en-US" dirty="0" smtClean="0"/>
              <a:t>3-week sprints</a:t>
            </a:r>
            <a:endParaRPr lang="en-US" dirty="0"/>
          </a:p>
        </p:txBody>
      </p:sp>
      <p:sp>
        <p:nvSpPr>
          <p:cNvPr id="3" name="Rectangle 2"/>
          <p:cNvSpPr/>
          <p:nvPr/>
        </p:nvSpPr>
        <p:spPr>
          <a:xfrm>
            <a:off x="4077996" y="5346936"/>
            <a:ext cx="848309" cy="1421928"/>
          </a:xfrm>
          <a:prstGeom prst="rect">
            <a:avLst/>
          </a:prstGeom>
        </p:spPr>
        <p:txBody>
          <a:bodyPr wrap="none">
            <a:spAutoFit/>
          </a:bodyPr>
          <a:lstStyle/>
          <a:p>
            <a:pPr algn="ctr" defTabSz="913828" fontAlgn="base">
              <a:lnSpc>
                <a:spcPct val="90000"/>
              </a:lnSpc>
              <a:spcBef>
                <a:spcPct val="0"/>
              </a:spcBef>
              <a:spcAft>
                <a:spcPct val="0"/>
              </a:spcAft>
            </a:pPr>
            <a:r>
              <a:rPr lang="en-US" sz="9600" dirty="0">
                <a:gradFill>
                  <a:gsLst>
                    <a:gs pos="0">
                      <a:srgbClr val="FFFFFF"/>
                    </a:gs>
                    <a:gs pos="100000">
                      <a:srgbClr val="FFFFFF"/>
                    </a:gs>
                  </a:gsLst>
                  <a:lin ang="5400000" scaled="0"/>
                </a:gradFill>
                <a:ea typeface="Segoe UI" pitchFamily="34" charset="0"/>
                <a:cs typeface="Segoe UI" pitchFamily="34" charset="0"/>
              </a:rPr>
              <a:t>3</a:t>
            </a:r>
          </a:p>
        </p:txBody>
      </p:sp>
      <p:sp>
        <p:nvSpPr>
          <p:cNvPr id="12" name="Text Placeholder 3"/>
          <p:cNvSpPr>
            <a:spLocks noGrp="1"/>
          </p:cNvSpPr>
          <p:nvPr>
            <p:ph type="body" sz="quarter" idx="10"/>
          </p:nvPr>
        </p:nvSpPr>
        <p:spPr>
          <a:xfrm>
            <a:off x="3166340" y="2082615"/>
            <a:ext cx="2809307" cy="3586208"/>
          </a:xfrm>
          <a:solidFill>
            <a:schemeClr val="accent3">
              <a:lumMod val="50000"/>
            </a:schemeClr>
          </a:solidFill>
        </p:spPr>
        <p:txBody>
          <a:bodyPr/>
          <a:lstStyle/>
          <a:p>
            <a:r>
              <a:rPr lang="en-US" dirty="0" smtClean="0"/>
              <a:t>Planning Chat</a:t>
            </a:r>
          </a:p>
          <a:p>
            <a:r>
              <a:rPr lang="en-US" dirty="0" smtClean="0"/>
              <a:t>3 sprints</a:t>
            </a:r>
            <a:endParaRPr lang="en-US" dirty="0"/>
          </a:p>
        </p:txBody>
      </p:sp>
      <p:sp>
        <p:nvSpPr>
          <p:cNvPr id="13" name="Text Placeholder 3"/>
          <p:cNvSpPr>
            <a:spLocks noGrp="1"/>
          </p:cNvSpPr>
          <p:nvPr>
            <p:ph type="body" sz="quarter" idx="10"/>
          </p:nvPr>
        </p:nvSpPr>
        <p:spPr>
          <a:xfrm>
            <a:off x="5994177" y="2082615"/>
            <a:ext cx="2809307" cy="3586208"/>
          </a:xfrm>
          <a:solidFill>
            <a:schemeClr val="accent2">
              <a:lumMod val="60000"/>
              <a:lumOff val="40000"/>
            </a:schemeClr>
          </a:solidFill>
        </p:spPr>
        <p:txBody>
          <a:bodyPr/>
          <a:lstStyle/>
          <a:p>
            <a:r>
              <a:rPr lang="en-US" dirty="0"/>
              <a:t>Season</a:t>
            </a:r>
          </a:p>
          <a:p>
            <a:r>
              <a:rPr lang="en-US" dirty="0"/>
              <a:t>6 month season</a:t>
            </a:r>
          </a:p>
        </p:txBody>
      </p:sp>
      <p:sp>
        <p:nvSpPr>
          <p:cNvPr id="23" name="Rectangle 22"/>
          <p:cNvSpPr/>
          <p:nvPr/>
        </p:nvSpPr>
        <p:spPr bwMode="auto">
          <a:xfrm>
            <a:off x="1819836" y="3730776"/>
            <a:ext cx="1715027" cy="1726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16300" dirty="0">
                <a:gradFill>
                  <a:gsLst>
                    <a:gs pos="0">
                      <a:srgbClr val="FFFFFF"/>
                    </a:gs>
                    <a:gs pos="100000">
                      <a:srgbClr val="FFFFFF"/>
                    </a:gs>
                  </a:gsLst>
                  <a:lin ang="5400000" scaled="0"/>
                </a:gradFill>
                <a:ea typeface="Segoe UI" pitchFamily="34" charset="0"/>
                <a:cs typeface="Segoe UI" pitchFamily="34" charset="0"/>
              </a:rPr>
              <a:t>3</a:t>
            </a:r>
          </a:p>
        </p:txBody>
      </p:sp>
      <p:sp>
        <p:nvSpPr>
          <p:cNvPr id="24" name="Rectangle 23"/>
          <p:cNvSpPr/>
          <p:nvPr/>
        </p:nvSpPr>
        <p:spPr bwMode="auto">
          <a:xfrm>
            <a:off x="7208521" y="3730776"/>
            <a:ext cx="1758918" cy="1732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16300" dirty="0">
                <a:gradFill>
                  <a:gsLst>
                    <a:gs pos="0">
                      <a:srgbClr val="FFFFFF"/>
                    </a:gs>
                    <a:gs pos="100000">
                      <a:srgbClr val="FFFFFF"/>
                    </a:gs>
                  </a:gsLst>
                  <a:lin ang="5400000" scaled="0"/>
                </a:gradFill>
                <a:ea typeface="Segoe UI" pitchFamily="34" charset="0"/>
                <a:cs typeface="Segoe UI" pitchFamily="34" charset="0"/>
              </a:rPr>
              <a:t>6</a:t>
            </a:r>
          </a:p>
        </p:txBody>
      </p:sp>
      <p:sp>
        <p:nvSpPr>
          <p:cNvPr id="25" name="Rectangle 24"/>
          <p:cNvSpPr/>
          <p:nvPr/>
        </p:nvSpPr>
        <p:spPr bwMode="auto">
          <a:xfrm>
            <a:off x="8942865" y="3730776"/>
            <a:ext cx="3124041" cy="1726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16300" spc="-2450" dirty="0">
                <a:gradFill>
                  <a:gsLst>
                    <a:gs pos="0">
                      <a:srgbClr val="FFFFFF"/>
                    </a:gs>
                    <a:gs pos="100000">
                      <a:srgbClr val="FFFFFF"/>
                    </a:gs>
                  </a:gsLst>
                  <a:lin ang="5400000" scaled="0"/>
                </a:gradFill>
                <a:ea typeface="Segoe UI" pitchFamily="34" charset="0"/>
                <a:cs typeface="Segoe UI" pitchFamily="34" charset="0"/>
              </a:rPr>
              <a:t>18</a:t>
            </a:r>
          </a:p>
        </p:txBody>
      </p:sp>
      <p:sp>
        <p:nvSpPr>
          <p:cNvPr id="26" name="Rectangle 25"/>
          <p:cNvSpPr/>
          <p:nvPr/>
        </p:nvSpPr>
        <p:spPr bwMode="auto">
          <a:xfrm>
            <a:off x="4707816" y="3723156"/>
            <a:ext cx="1715027" cy="1726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16300" dirty="0">
                <a:gradFill>
                  <a:gsLst>
                    <a:gs pos="0">
                      <a:srgbClr val="FFFFFF"/>
                    </a:gs>
                    <a:gs pos="100000">
                      <a:srgbClr val="FFFFFF"/>
                    </a:gs>
                  </a:gsLst>
                  <a:lin ang="5400000" scaled="0"/>
                </a:gradFill>
                <a:ea typeface="Segoe UI" pitchFamily="34" charset="0"/>
                <a:cs typeface="Segoe UI" pitchFamily="34" charset="0"/>
              </a:rPr>
              <a:t>3</a:t>
            </a:r>
          </a:p>
        </p:txBody>
      </p:sp>
    </p:spTree>
    <p:extLst>
      <p:ext uri="{BB962C8B-B14F-4D97-AF65-F5344CB8AC3E}">
        <p14:creationId xmlns:p14="http://schemas.microsoft.com/office/powerpoint/2010/main" val="342452946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Week Sprints</a:t>
            </a:r>
            <a:endParaRPr lang="en-US" dirty="0"/>
          </a:p>
        </p:txBody>
      </p:sp>
      <p:grpSp>
        <p:nvGrpSpPr>
          <p:cNvPr id="3" name="Group 2"/>
          <p:cNvGrpSpPr/>
          <p:nvPr/>
        </p:nvGrpSpPr>
        <p:grpSpPr>
          <a:xfrm>
            <a:off x="2705761" y="2887608"/>
            <a:ext cx="6530376" cy="985599"/>
            <a:chOff x="2760735" y="2944870"/>
            <a:chExt cx="6663059" cy="1005624"/>
          </a:xfrm>
        </p:grpSpPr>
        <p:grpSp>
          <p:nvGrpSpPr>
            <p:cNvPr id="18" name="Group 17"/>
            <p:cNvGrpSpPr/>
            <p:nvPr/>
          </p:nvGrpSpPr>
          <p:grpSpPr>
            <a:xfrm>
              <a:off x="2760735" y="2944870"/>
              <a:ext cx="6663059" cy="1005624"/>
              <a:chOff x="613554" y="3330100"/>
              <a:chExt cx="2767719" cy="365760"/>
            </a:xfrm>
            <a:solidFill>
              <a:schemeClr val="accent4">
                <a:lumMod val="75000"/>
              </a:schemeClr>
            </a:solidFill>
          </p:grpSpPr>
          <p:sp>
            <p:nvSpPr>
              <p:cNvPr id="33" name="Rectangle 32"/>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34" name="Rectangle 33"/>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13" name="Group 12"/>
            <p:cNvGrpSpPr/>
            <p:nvPr/>
          </p:nvGrpSpPr>
          <p:grpSpPr>
            <a:xfrm>
              <a:off x="3071522" y="2944870"/>
              <a:ext cx="1359691" cy="1005624"/>
              <a:chOff x="2257426" y="2165436"/>
              <a:chExt cx="1000124" cy="739689"/>
            </a:xfrm>
          </p:grpSpPr>
          <p:cxnSp>
            <p:nvCxnSpPr>
              <p:cNvPr id="4" name="Straight Connector 3"/>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14" name="Group 13"/>
            <p:cNvGrpSpPr/>
            <p:nvPr/>
          </p:nvGrpSpPr>
          <p:grpSpPr>
            <a:xfrm>
              <a:off x="4677254" y="2944870"/>
              <a:ext cx="1383159" cy="1005624"/>
              <a:chOff x="3438526" y="2165436"/>
              <a:chExt cx="1017386" cy="739689"/>
            </a:xfrm>
          </p:grpSpPr>
          <p:cxnSp>
            <p:nvCxnSpPr>
              <p:cNvPr id="35" name="Straight Connector 34"/>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15" name="Group 14"/>
            <p:cNvGrpSpPr/>
            <p:nvPr/>
          </p:nvGrpSpPr>
          <p:grpSpPr>
            <a:xfrm>
              <a:off x="6306453" y="2944870"/>
              <a:ext cx="1385591" cy="1005624"/>
              <a:chOff x="4636887" y="2165436"/>
              <a:chExt cx="1019175" cy="739689"/>
            </a:xfrm>
          </p:grpSpPr>
          <p:cxnSp>
            <p:nvCxnSpPr>
              <p:cNvPr id="36" name="Straight Connector 35"/>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grpSp>
        <p:nvGrpSpPr>
          <p:cNvPr id="48" name="Group 47"/>
          <p:cNvGrpSpPr/>
          <p:nvPr/>
        </p:nvGrpSpPr>
        <p:grpSpPr>
          <a:xfrm>
            <a:off x="7538872" y="4473449"/>
            <a:ext cx="6530376" cy="985599"/>
            <a:chOff x="2760735" y="2944870"/>
            <a:chExt cx="6663059" cy="1005624"/>
          </a:xfrm>
        </p:grpSpPr>
        <p:grpSp>
          <p:nvGrpSpPr>
            <p:cNvPr id="49" name="Group 48"/>
            <p:cNvGrpSpPr/>
            <p:nvPr/>
          </p:nvGrpSpPr>
          <p:grpSpPr>
            <a:xfrm>
              <a:off x="2760735" y="2944870"/>
              <a:ext cx="6663059" cy="1005624"/>
              <a:chOff x="613554" y="3330100"/>
              <a:chExt cx="2767719" cy="365760"/>
            </a:xfrm>
            <a:solidFill>
              <a:schemeClr val="accent4">
                <a:lumMod val="75000"/>
              </a:schemeClr>
            </a:solidFill>
          </p:grpSpPr>
          <p:sp>
            <p:nvSpPr>
              <p:cNvPr id="64" name="Rectangle 63"/>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65" name="Rectangle 64"/>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50" name="Group 49"/>
            <p:cNvGrpSpPr/>
            <p:nvPr/>
          </p:nvGrpSpPr>
          <p:grpSpPr>
            <a:xfrm>
              <a:off x="3071522" y="2944870"/>
              <a:ext cx="1359691" cy="1005624"/>
              <a:chOff x="2257426" y="2165436"/>
              <a:chExt cx="1000124" cy="739689"/>
            </a:xfrm>
          </p:grpSpPr>
          <p:cxnSp>
            <p:nvCxnSpPr>
              <p:cNvPr id="59" name="Straight Connector 58"/>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51" name="Group 50"/>
            <p:cNvGrpSpPr/>
            <p:nvPr/>
          </p:nvGrpSpPr>
          <p:grpSpPr>
            <a:xfrm>
              <a:off x="4677254" y="2944870"/>
              <a:ext cx="1383159" cy="1005624"/>
              <a:chOff x="3438526" y="2165436"/>
              <a:chExt cx="1017386" cy="739689"/>
            </a:xfrm>
          </p:grpSpPr>
          <p:cxnSp>
            <p:nvCxnSpPr>
              <p:cNvPr id="57" name="Straight Connector 56"/>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54" name="Group 53"/>
            <p:cNvGrpSpPr/>
            <p:nvPr/>
          </p:nvGrpSpPr>
          <p:grpSpPr>
            <a:xfrm>
              <a:off x="6306453" y="2944870"/>
              <a:ext cx="1385591" cy="1005624"/>
              <a:chOff x="4636887" y="2165436"/>
              <a:chExt cx="1019175" cy="739689"/>
            </a:xfrm>
          </p:grpSpPr>
          <p:cxnSp>
            <p:nvCxnSpPr>
              <p:cNvPr id="55" name="Straight Connector 54"/>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grpSp>
        <p:nvGrpSpPr>
          <p:cNvPr id="66" name="Group 65"/>
          <p:cNvGrpSpPr/>
          <p:nvPr/>
        </p:nvGrpSpPr>
        <p:grpSpPr>
          <a:xfrm>
            <a:off x="-2187401" y="4468640"/>
            <a:ext cx="6530376" cy="985599"/>
            <a:chOff x="2760735" y="2944870"/>
            <a:chExt cx="6663059" cy="1005624"/>
          </a:xfrm>
        </p:grpSpPr>
        <p:grpSp>
          <p:nvGrpSpPr>
            <p:cNvPr id="67" name="Group 66"/>
            <p:cNvGrpSpPr/>
            <p:nvPr/>
          </p:nvGrpSpPr>
          <p:grpSpPr>
            <a:xfrm>
              <a:off x="2760735" y="2944870"/>
              <a:ext cx="6663059" cy="1005624"/>
              <a:chOff x="613554" y="3330100"/>
              <a:chExt cx="2767719" cy="365760"/>
            </a:xfrm>
            <a:solidFill>
              <a:schemeClr val="accent4">
                <a:lumMod val="75000"/>
              </a:schemeClr>
            </a:solidFill>
          </p:grpSpPr>
          <p:sp>
            <p:nvSpPr>
              <p:cNvPr id="77" name="Rectangle 76"/>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78" name="Rectangle 77"/>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68" name="Group 67"/>
            <p:cNvGrpSpPr/>
            <p:nvPr/>
          </p:nvGrpSpPr>
          <p:grpSpPr>
            <a:xfrm>
              <a:off x="3071522" y="2944870"/>
              <a:ext cx="1359691" cy="1005624"/>
              <a:chOff x="2257426" y="2165436"/>
              <a:chExt cx="1000124" cy="739689"/>
            </a:xfrm>
          </p:grpSpPr>
          <p:cxnSp>
            <p:nvCxnSpPr>
              <p:cNvPr id="75" name="Straight Connector 74"/>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69" name="Group 68"/>
            <p:cNvGrpSpPr/>
            <p:nvPr/>
          </p:nvGrpSpPr>
          <p:grpSpPr>
            <a:xfrm>
              <a:off x="4677254" y="2944870"/>
              <a:ext cx="1383159" cy="1005624"/>
              <a:chOff x="3438526" y="2165436"/>
              <a:chExt cx="1017386" cy="739689"/>
            </a:xfrm>
          </p:grpSpPr>
          <p:cxnSp>
            <p:nvCxnSpPr>
              <p:cNvPr id="73" name="Straight Connector 72"/>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70" name="Group 69"/>
            <p:cNvGrpSpPr/>
            <p:nvPr/>
          </p:nvGrpSpPr>
          <p:grpSpPr>
            <a:xfrm>
              <a:off x="6306453" y="2944870"/>
              <a:ext cx="1385591" cy="1005624"/>
              <a:chOff x="4636887" y="2165436"/>
              <a:chExt cx="1019175" cy="739689"/>
            </a:xfrm>
          </p:grpSpPr>
          <p:cxnSp>
            <p:nvCxnSpPr>
              <p:cNvPr id="71" name="Straight Connector 70"/>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sp>
        <p:nvSpPr>
          <p:cNvPr id="79" name="TextBox 78"/>
          <p:cNvSpPr txBox="1"/>
          <p:nvPr/>
        </p:nvSpPr>
        <p:spPr>
          <a:xfrm>
            <a:off x="4941452" y="3995045"/>
            <a:ext cx="1772466" cy="361978"/>
          </a:xfrm>
          <a:prstGeom prst="rect">
            <a:avLst/>
          </a:prstGeom>
          <a:noFill/>
        </p:spPr>
        <p:txBody>
          <a:bodyPr wrap="square" lIns="0" tIns="0" rIns="0" bIns="0" rtlCol="0">
            <a:spAutoFit/>
          </a:bodyPr>
          <a:lstStyle/>
          <a:p>
            <a:pPr algn="ctr" defTabSz="913824"/>
            <a:r>
              <a:rPr lang="en-US" sz="2352" dirty="0">
                <a:latin typeface="Segoe UI Light" panose="020B0502040204020203" pitchFamily="34" charset="0"/>
                <a:cs typeface="Segoe UI Light" panose="020B0502040204020203" pitchFamily="34" charset="0"/>
              </a:rPr>
              <a:t>Sprint 57</a:t>
            </a:r>
          </a:p>
        </p:txBody>
      </p:sp>
      <p:sp>
        <p:nvSpPr>
          <p:cNvPr id="80" name="TextBox 79"/>
          <p:cNvSpPr txBox="1"/>
          <p:nvPr/>
        </p:nvSpPr>
        <p:spPr>
          <a:xfrm>
            <a:off x="-129188" y="3975332"/>
            <a:ext cx="1772466" cy="361978"/>
          </a:xfrm>
          <a:prstGeom prst="rect">
            <a:avLst/>
          </a:prstGeom>
          <a:noFill/>
        </p:spPr>
        <p:txBody>
          <a:bodyPr wrap="square" lIns="0" tIns="0" rIns="0" bIns="0" rtlCol="0">
            <a:spAutoFit/>
          </a:bodyPr>
          <a:lstStyle/>
          <a:p>
            <a:pPr algn="ctr" defTabSz="913824"/>
            <a:r>
              <a:rPr lang="en-US" sz="2352" dirty="0">
                <a:solidFill>
                  <a:schemeClr val="tx1">
                    <a:lumMod val="85000"/>
                  </a:schemeClr>
                </a:solidFill>
                <a:latin typeface="Segoe UI Light" panose="020B0502040204020203" pitchFamily="34" charset="0"/>
                <a:cs typeface="Segoe UI Light" panose="020B0502040204020203" pitchFamily="34" charset="0"/>
              </a:rPr>
              <a:t>Sprint 56</a:t>
            </a:r>
          </a:p>
        </p:txBody>
      </p:sp>
      <p:sp>
        <p:nvSpPr>
          <p:cNvPr id="81" name="TextBox 80"/>
          <p:cNvSpPr txBox="1"/>
          <p:nvPr/>
        </p:nvSpPr>
        <p:spPr>
          <a:xfrm>
            <a:off x="9597086" y="3992339"/>
            <a:ext cx="1772466" cy="361978"/>
          </a:xfrm>
          <a:prstGeom prst="rect">
            <a:avLst/>
          </a:prstGeom>
          <a:noFill/>
        </p:spPr>
        <p:txBody>
          <a:bodyPr wrap="square" lIns="0" tIns="0" rIns="0" bIns="0" rtlCol="0">
            <a:spAutoFit/>
          </a:bodyPr>
          <a:lstStyle/>
          <a:p>
            <a:pPr algn="ctr" defTabSz="913824"/>
            <a:r>
              <a:rPr lang="en-US" sz="2352" dirty="0">
                <a:solidFill>
                  <a:schemeClr val="tx1">
                    <a:lumMod val="85000"/>
                  </a:schemeClr>
                </a:solidFill>
                <a:latin typeface="Segoe UI Light" panose="020B0502040204020203" pitchFamily="34" charset="0"/>
                <a:cs typeface="Segoe UI Light" panose="020B0502040204020203" pitchFamily="34" charset="0"/>
              </a:rPr>
              <a:t>Sprint 58</a:t>
            </a:r>
          </a:p>
        </p:txBody>
      </p:sp>
      <p:grpSp>
        <p:nvGrpSpPr>
          <p:cNvPr id="91" name="Group 90"/>
          <p:cNvGrpSpPr/>
          <p:nvPr/>
        </p:nvGrpSpPr>
        <p:grpSpPr>
          <a:xfrm>
            <a:off x="8295518" y="905518"/>
            <a:ext cx="1757910" cy="1862954"/>
            <a:chOff x="1600558" y="831159"/>
            <a:chExt cx="1319307" cy="1398145"/>
          </a:xfrm>
          <a:solidFill>
            <a:srgbClr val="00B050"/>
          </a:solidFill>
        </p:grpSpPr>
        <p:cxnSp>
          <p:nvCxnSpPr>
            <p:cNvPr id="92" name="Straight Connector 91"/>
            <p:cNvCxnSpPr>
              <a:stCxn id="93" idx="2"/>
            </p:cNvCxnSpPr>
            <p:nvPr/>
          </p:nvCxnSpPr>
          <p:spPr>
            <a:xfrm flipH="1">
              <a:off x="2257427" y="1230392"/>
              <a:ext cx="2785" cy="998912"/>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auto">
            <a:xfrm>
              <a:off x="1600558" y="831159"/>
              <a:ext cx="1319307" cy="399233"/>
            </a:xfrm>
            <a:prstGeom prst="rect">
              <a:avLst/>
            </a:prstGeom>
            <a:grpFill/>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38" tIns="60919" rIns="121838" bIns="60919" numCol="1" spcCol="0" rtlCol="0" fromWordArt="0" anchor="ctr" anchorCtr="0" forceAA="0" compatLnSpc="1">
              <a:prstTxWarp prst="textNoShape">
                <a:avLst/>
              </a:prstTxWarp>
              <a:noAutofit/>
            </a:bodyPr>
            <a:lstStyle/>
            <a:p>
              <a:pPr algn="ctr" defTabSz="913824"/>
              <a:r>
                <a:rPr lang="en-US" sz="1600" dirty="0">
                  <a:solidFill>
                    <a:srgbClr val="FFFFFF"/>
                  </a:solidFill>
                  <a:latin typeface="Segoe UI Light" panose="020B0502040204020203" pitchFamily="34" charset="0"/>
                  <a:cs typeface="Segoe UI Light" panose="020B0502040204020203" pitchFamily="34" charset="0"/>
                </a:rPr>
                <a:t>Deployment</a:t>
              </a:r>
            </a:p>
          </p:txBody>
        </p:sp>
      </p:grpSp>
      <p:grpSp>
        <p:nvGrpSpPr>
          <p:cNvPr id="97" name="Group 96"/>
          <p:cNvGrpSpPr/>
          <p:nvPr/>
        </p:nvGrpSpPr>
        <p:grpSpPr>
          <a:xfrm>
            <a:off x="1918772" y="1801709"/>
            <a:ext cx="1757910" cy="964061"/>
            <a:chOff x="1600558" y="1503750"/>
            <a:chExt cx="1319307" cy="723526"/>
          </a:xfrm>
          <a:solidFill>
            <a:srgbClr val="00B050"/>
          </a:solidFill>
        </p:grpSpPr>
        <p:cxnSp>
          <p:nvCxnSpPr>
            <p:cNvPr id="98" name="Straight Connector 97"/>
            <p:cNvCxnSpPr>
              <a:stCxn id="99" idx="2"/>
            </p:cNvCxnSpPr>
            <p:nvPr/>
          </p:nvCxnSpPr>
          <p:spPr>
            <a:xfrm flipH="1">
              <a:off x="2258864" y="1902983"/>
              <a:ext cx="1348" cy="324293"/>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1600558" y="1503750"/>
              <a:ext cx="1319307" cy="399233"/>
            </a:xfrm>
            <a:prstGeom prst="rect">
              <a:avLst/>
            </a:prstGeom>
            <a:grpFill/>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38" tIns="60919" rIns="121838" bIns="60919" numCol="1" spcCol="0" rtlCol="0" fromWordArt="0" anchor="ctr" anchorCtr="0" forceAA="0" compatLnSpc="1">
              <a:prstTxWarp prst="textNoShape">
                <a:avLst/>
              </a:prstTxWarp>
              <a:noAutofit/>
            </a:bodyPr>
            <a:lstStyle/>
            <a:p>
              <a:pPr algn="ctr" defTabSz="913824"/>
              <a:r>
                <a:rPr lang="en-US" sz="1600" dirty="0">
                  <a:solidFill>
                    <a:srgbClr val="FFFFFF"/>
                  </a:solidFill>
                  <a:latin typeface="Segoe UI Light" panose="020B0502040204020203" pitchFamily="34" charset="0"/>
                  <a:cs typeface="Segoe UI Light" panose="020B0502040204020203" pitchFamily="34" charset="0"/>
                </a:rPr>
                <a:t>Sprint Planning</a:t>
              </a:r>
            </a:p>
          </p:txBody>
        </p:sp>
      </p:grpSp>
      <p:grpSp>
        <p:nvGrpSpPr>
          <p:cNvPr id="100" name="Group 99"/>
          <p:cNvGrpSpPr/>
          <p:nvPr/>
        </p:nvGrpSpPr>
        <p:grpSpPr>
          <a:xfrm>
            <a:off x="6618607" y="1780897"/>
            <a:ext cx="1757910" cy="964061"/>
            <a:chOff x="1600558" y="1503750"/>
            <a:chExt cx="1319307" cy="723526"/>
          </a:xfrm>
          <a:solidFill>
            <a:srgbClr val="00B050"/>
          </a:solidFill>
        </p:grpSpPr>
        <p:cxnSp>
          <p:nvCxnSpPr>
            <p:cNvPr id="101" name="Straight Connector 100"/>
            <p:cNvCxnSpPr>
              <a:stCxn id="102" idx="2"/>
            </p:cNvCxnSpPr>
            <p:nvPr/>
          </p:nvCxnSpPr>
          <p:spPr>
            <a:xfrm flipH="1">
              <a:off x="2258864" y="1902983"/>
              <a:ext cx="1348" cy="324293"/>
            </a:xfrm>
            <a:prstGeom prst="line">
              <a:avLst/>
            </a:prstGeom>
            <a:grpFill/>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bwMode="auto">
            <a:xfrm>
              <a:off x="1600558" y="1503750"/>
              <a:ext cx="1319307" cy="399233"/>
            </a:xfrm>
            <a:prstGeom prst="rect">
              <a:avLst/>
            </a:prstGeom>
            <a:grpFill/>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38" tIns="60919" rIns="121838" bIns="60919" numCol="1" spcCol="0" rtlCol="0" fromWordArt="0" anchor="ctr" anchorCtr="0" forceAA="0" compatLnSpc="1">
              <a:prstTxWarp prst="textNoShape">
                <a:avLst/>
              </a:prstTxWarp>
              <a:noAutofit/>
            </a:bodyPr>
            <a:lstStyle/>
            <a:p>
              <a:pPr algn="ctr" defTabSz="913824"/>
              <a:r>
                <a:rPr lang="en-US" sz="1600" dirty="0" smtClean="0">
                  <a:solidFill>
                    <a:srgbClr val="FFFFFF"/>
                  </a:solidFill>
                  <a:latin typeface="Segoe UI Light" panose="020B0502040204020203" pitchFamily="34" charset="0"/>
                  <a:cs typeface="Segoe UI Light" panose="020B0502040204020203" pitchFamily="34" charset="0"/>
                </a:rPr>
                <a:t>Done </a:t>
              </a:r>
              <a:r>
                <a:rPr lang="en-US" sz="1600" dirty="0" err="1" smtClean="0">
                  <a:solidFill>
                    <a:srgbClr val="FFFFFF"/>
                  </a:solidFill>
                  <a:latin typeface="Segoe UI Light" panose="020B0502040204020203" pitchFamily="34" charset="0"/>
                  <a:cs typeface="Segoe UI Light" panose="020B0502040204020203" pitchFamily="34" charset="0"/>
                </a:rPr>
                <a:t>Done</a:t>
              </a:r>
              <a:r>
                <a:rPr lang="en-US" sz="1600" dirty="0">
                  <a:solidFill>
                    <a:srgbClr val="FFFFFF"/>
                  </a:solidFill>
                  <a:latin typeface="Segoe UI Light" panose="020B0502040204020203" pitchFamily="34" charset="0"/>
                  <a:cs typeface="Segoe UI Light" panose="020B0502040204020203" pitchFamily="34" charset="0"/>
                </a:rPr>
                <a:t>!</a:t>
              </a:r>
            </a:p>
          </p:txBody>
        </p:sp>
      </p:grpSp>
    </p:spTree>
    <p:extLst>
      <p:ext uri="{BB962C8B-B14F-4D97-AF65-F5344CB8AC3E}">
        <p14:creationId xmlns:p14="http://schemas.microsoft.com/office/powerpoint/2010/main" val="361895107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Ceremony - Sprint Mails and Video</a:t>
            </a:r>
            <a:endParaRPr lang="en-US" dirty="0"/>
          </a:p>
        </p:txBody>
      </p:sp>
      <p:grpSp>
        <p:nvGrpSpPr>
          <p:cNvPr id="3" name="Group 2"/>
          <p:cNvGrpSpPr/>
          <p:nvPr/>
        </p:nvGrpSpPr>
        <p:grpSpPr>
          <a:xfrm>
            <a:off x="2705761" y="2887608"/>
            <a:ext cx="6530376" cy="985599"/>
            <a:chOff x="2760735" y="2944870"/>
            <a:chExt cx="6663059" cy="1005624"/>
          </a:xfrm>
        </p:grpSpPr>
        <p:grpSp>
          <p:nvGrpSpPr>
            <p:cNvPr id="18" name="Group 17"/>
            <p:cNvGrpSpPr/>
            <p:nvPr/>
          </p:nvGrpSpPr>
          <p:grpSpPr>
            <a:xfrm>
              <a:off x="2760735" y="2944870"/>
              <a:ext cx="6663059" cy="1005624"/>
              <a:chOff x="613554" y="3330100"/>
              <a:chExt cx="2767719" cy="365760"/>
            </a:xfrm>
            <a:solidFill>
              <a:schemeClr val="accent4">
                <a:lumMod val="75000"/>
              </a:schemeClr>
            </a:solidFill>
          </p:grpSpPr>
          <p:sp>
            <p:nvSpPr>
              <p:cNvPr id="33" name="Rectangle 32"/>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34" name="Rectangle 33"/>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13" name="Group 12"/>
            <p:cNvGrpSpPr/>
            <p:nvPr/>
          </p:nvGrpSpPr>
          <p:grpSpPr>
            <a:xfrm>
              <a:off x="3071522" y="2944870"/>
              <a:ext cx="1359691" cy="1005624"/>
              <a:chOff x="2257426" y="2165436"/>
              <a:chExt cx="1000124" cy="739689"/>
            </a:xfrm>
          </p:grpSpPr>
          <p:cxnSp>
            <p:nvCxnSpPr>
              <p:cNvPr id="4" name="Straight Connector 3"/>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14" name="Group 13"/>
            <p:cNvGrpSpPr/>
            <p:nvPr/>
          </p:nvGrpSpPr>
          <p:grpSpPr>
            <a:xfrm>
              <a:off x="4677254" y="2944870"/>
              <a:ext cx="1383159" cy="1005624"/>
              <a:chOff x="3438526" y="2165436"/>
              <a:chExt cx="1017386" cy="739689"/>
            </a:xfrm>
          </p:grpSpPr>
          <p:cxnSp>
            <p:nvCxnSpPr>
              <p:cNvPr id="35" name="Straight Connector 34"/>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15" name="Group 14"/>
            <p:cNvGrpSpPr/>
            <p:nvPr/>
          </p:nvGrpSpPr>
          <p:grpSpPr>
            <a:xfrm>
              <a:off x="6306453" y="2944870"/>
              <a:ext cx="1385591" cy="1005624"/>
              <a:chOff x="4636887" y="2165436"/>
              <a:chExt cx="1019175" cy="739689"/>
            </a:xfrm>
          </p:grpSpPr>
          <p:cxnSp>
            <p:nvCxnSpPr>
              <p:cNvPr id="36" name="Straight Connector 35"/>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grpSp>
        <p:nvGrpSpPr>
          <p:cNvPr id="48" name="Group 47"/>
          <p:cNvGrpSpPr/>
          <p:nvPr/>
        </p:nvGrpSpPr>
        <p:grpSpPr>
          <a:xfrm>
            <a:off x="7538872" y="4473449"/>
            <a:ext cx="6530376" cy="985599"/>
            <a:chOff x="2760735" y="2944870"/>
            <a:chExt cx="6663059" cy="1005624"/>
          </a:xfrm>
        </p:grpSpPr>
        <p:grpSp>
          <p:nvGrpSpPr>
            <p:cNvPr id="49" name="Group 48"/>
            <p:cNvGrpSpPr/>
            <p:nvPr/>
          </p:nvGrpSpPr>
          <p:grpSpPr>
            <a:xfrm>
              <a:off x="2760735" y="2944870"/>
              <a:ext cx="6663059" cy="1005624"/>
              <a:chOff x="613554" y="3330100"/>
              <a:chExt cx="2767719" cy="365760"/>
            </a:xfrm>
            <a:solidFill>
              <a:schemeClr val="accent4">
                <a:lumMod val="75000"/>
              </a:schemeClr>
            </a:solidFill>
          </p:grpSpPr>
          <p:sp>
            <p:nvSpPr>
              <p:cNvPr id="64" name="Rectangle 63"/>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65" name="Rectangle 64"/>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50" name="Group 49"/>
            <p:cNvGrpSpPr/>
            <p:nvPr/>
          </p:nvGrpSpPr>
          <p:grpSpPr>
            <a:xfrm>
              <a:off x="3071522" y="2944870"/>
              <a:ext cx="1359691" cy="1005624"/>
              <a:chOff x="2257426" y="2165436"/>
              <a:chExt cx="1000124" cy="739689"/>
            </a:xfrm>
          </p:grpSpPr>
          <p:cxnSp>
            <p:nvCxnSpPr>
              <p:cNvPr id="59" name="Straight Connector 58"/>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51" name="Group 50"/>
            <p:cNvGrpSpPr/>
            <p:nvPr/>
          </p:nvGrpSpPr>
          <p:grpSpPr>
            <a:xfrm>
              <a:off x="4677254" y="2944870"/>
              <a:ext cx="1383159" cy="1005624"/>
              <a:chOff x="3438526" y="2165436"/>
              <a:chExt cx="1017386" cy="739689"/>
            </a:xfrm>
          </p:grpSpPr>
          <p:cxnSp>
            <p:nvCxnSpPr>
              <p:cNvPr id="57" name="Straight Connector 56"/>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54" name="Group 53"/>
            <p:cNvGrpSpPr/>
            <p:nvPr/>
          </p:nvGrpSpPr>
          <p:grpSpPr>
            <a:xfrm>
              <a:off x="6306453" y="2944870"/>
              <a:ext cx="1385591" cy="1005624"/>
              <a:chOff x="4636887" y="2165436"/>
              <a:chExt cx="1019175" cy="739689"/>
            </a:xfrm>
          </p:grpSpPr>
          <p:cxnSp>
            <p:nvCxnSpPr>
              <p:cNvPr id="55" name="Straight Connector 54"/>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grpSp>
        <p:nvGrpSpPr>
          <p:cNvPr id="66" name="Group 65"/>
          <p:cNvGrpSpPr/>
          <p:nvPr/>
        </p:nvGrpSpPr>
        <p:grpSpPr>
          <a:xfrm>
            <a:off x="-2187401" y="4468640"/>
            <a:ext cx="6530376" cy="985599"/>
            <a:chOff x="2760735" y="2944870"/>
            <a:chExt cx="6663059" cy="1005624"/>
          </a:xfrm>
        </p:grpSpPr>
        <p:grpSp>
          <p:nvGrpSpPr>
            <p:cNvPr id="67" name="Group 66"/>
            <p:cNvGrpSpPr/>
            <p:nvPr/>
          </p:nvGrpSpPr>
          <p:grpSpPr>
            <a:xfrm>
              <a:off x="2760735" y="2944870"/>
              <a:ext cx="6663059" cy="1005624"/>
              <a:chOff x="613554" y="3330100"/>
              <a:chExt cx="2767719" cy="365760"/>
            </a:xfrm>
            <a:solidFill>
              <a:schemeClr val="accent4">
                <a:lumMod val="75000"/>
              </a:schemeClr>
            </a:solidFill>
          </p:grpSpPr>
          <p:sp>
            <p:nvSpPr>
              <p:cNvPr id="77" name="Rectangle 76"/>
              <p:cNvSpPr/>
              <p:nvPr/>
            </p:nvSpPr>
            <p:spPr bwMode="auto">
              <a:xfrm>
                <a:off x="613554" y="3330100"/>
                <a:ext cx="2048381"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78" name="Rectangle 77"/>
              <p:cNvSpPr/>
              <p:nvPr/>
            </p:nvSpPr>
            <p:spPr bwMode="auto">
              <a:xfrm>
                <a:off x="2661935" y="3330100"/>
                <a:ext cx="719338" cy="3657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7895" fontAlgn="base">
                  <a:spcBef>
                    <a:spcPct val="0"/>
                  </a:spcBef>
                  <a:spcAft>
                    <a:spcPct val="0"/>
                  </a:spcAft>
                </a:pPr>
                <a:endParaRPr lang="en-US" sz="1865" spc="-67" dirty="0">
                  <a:solidFill>
                    <a:srgbClr val="FFFFFF"/>
                  </a:solidFill>
                  <a:latin typeface="Segoe UI Light" panose="020B0502040204020203" pitchFamily="34" charset="0"/>
                  <a:ea typeface="Segoe UI" pitchFamily="34" charset="0"/>
                  <a:cs typeface="Segoe UI Light" panose="020B0502040204020203" pitchFamily="34" charset="0"/>
                </a:endParaRPr>
              </a:p>
            </p:txBody>
          </p:sp>
        </p:grpSp>
        <p:grpSp>
          <p:nvGrpSpPr>
            <p:cNvPr id="68" name="Group 67"/>
            <p:cNvGrpSpPr/>
            <p:nvPr/>
          </p:nvGrpSpPr>
          <p:grpSpPr>
            <a:xfrm>
              <a:off x="3071522" y="2944870"/>
              <a:ext cx="1359691" cy="1005624"/>
              <a:chOff x="2257426" y="2165436"/>
              <a:chExt cx="1000124" cy="739689"/>
            </a:xfrm>
          </p:grpSpPr>
          <p:cxnSp>
            <p:nvCxnSpPr>
              <p:cNvPr id="75" name="Straight Connector 74"/>
              <p:cNvCxnSpPr/>
              <p:nvPr/>
            </p:nvCxnSpPr>
            <p:spPr>
              <a:xfrm>
                <a:off x="3257550"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22574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1</a:t>
                </a:r>
              </a:p>
            </p:txBody>
          </p:sp>
        </p:grpSp>
        <p:grpSp>
          <p:nvGrpSpPr>
            <p:cNvPr id="69" name="Group 68"/>
            <p:cNvGrpSpPr/>
            <p:nvPr/>
          </p:nvGrpSpPr>
          <p:grpSpPr>
            <a:xfrm>
              <a:off x="4677254" y="2944870"/>
              <a:ext cx="1383159" cy="1005624"/>
              <a:chOff x="3438526" y="2165436"/>
              <a:chExt cx="1017386" cy="739689"/>
            </a:xfrm>
          </p:grpSpPr>
          <p:cxnSp>
            <p:nvCxnSpPr>
              <p:cNvPr id="73" name="Straight Connector 72"/>
              <p:cNvCxnSpPr/>
              <p:nvPr/>
            </p:nvCxnSpPr>
            <p:spPr>
              <a:xfrm>
                <a:off x="445591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438526"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2</a:t>
                </a:r>
              </a:p>
            </p:txBody>
          </p:sp>
        </p:grpSp>
        <p:grpSp>
          <p:nvGrpSpPr>
            <p:cNvPr id="70" name="Group 69"/>
            <p:cNvGrpSpPr/>
            <p:nvPr/>
          </p:nvGrpSpPr>
          <p:grpSpPr>
            <a:xfrm>
              <a:off x="6306453" y="2944870"/>
              <a:ext cx="1385591" cy="1005624"/>
              <a:chOff x="4636887" y="2165436"/>
              <a:chExt cx="1019175" cy="739689"/>
            </a:xfrm>
          </p:grpSpPr>
          <p:cxnSp>
            <p:nvCxnSpPr>
              <p:cNvPr id="71" name="Straight Connector 70"/>
              <p:cNvCxnSpPr/>
              <p:nvPr/>
            </p:nvCxnSpPr>
            <p:spPr>
              <a:xfrm>
                <a:off x="5656062" y="2165436"/>
                <a:ext cx="0" cy="739689"/>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636887" y="2409825"/>
                <a:ext cx="800100" cy="2476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3824"/>
                <a:r>
                  <a:rPr lang="en-US" sz="1865" dirty="0">
                    <a:solidFill>
                      <a:srgbClr val="FFFFFF"/>
                    </a:solidFill>
                    <a:latin typeface="Segoe UI Light" panose="020B0502040204020203" pitchFamily="34" charset="0"/>
                    <a:cs typeface="Segoe UI Light" panose="020B0502040204020203" pitchFamily="34" charset="0"/>
                  </a:rPr>
                  <a:t>Week 3</a:t>
                </a:r>
              </a:p>
            </p:txBody>
          </p:sp>
        </p:grpSp>
      </p:grpSp>
      <p:sp>
        <p:nvSpPr>
          <p:cNvPr id="79" name="TextBox 78"/>
          <p:cNvSpPr txBox="1"/>
          <p:nvPr/>
        </p:nvSpPr>
        <p:spPr>
          <a:xfrm>
            <a:off x="4941452" y="3995045"/>
            <a:ext cx="1772466" cy="361978"/>
          </a:xfrm>
          <a:prstGeom prst="rect">
            <a:avLst/>
          </a:prstGeom>
          <a:noFill/>
        </p:spPr>
        <p:txBody>
          <a:bodyPr wrap="square" lIns="0" tIns="0" rIns="0" bIns="0" rtlCol="0">
            <a:spAutoFit/>
          </a:bodyPr>
          <a:lstStyle/>
          <a:p>
            <a:pPr algn="ctr" defTabSz="913824"/>
            <a:r>
              <a:rPr lang="en-US" sz="2352" dirty="0">
                <a:solidFill>
                  <a:srgbClr val="000000">
                    <a:lumMod val="75000"/>
                    <a:lumOff val="25000"/>
                  </a:srgbClr>
                </a:solidFill>
                <a:latin typeface="Segoe UI Light" panose="020B0502040204020203" pitchFamily="34" charset="0"/>
                <a:cs typeface="Segoe UI Light" panose="020B0502040204020203" pitchFamily="34" charset="0"/>
              </a:rPr>
              <a:t>Sprint 57</a:t>
            </a:r>
          </a:p>
        </p:txBody>
      </p:sp>
      <p:sp>
        <p:nvSpPr>
          <p:cNvPr id="80" name="TextBox 79"/>
          <p:cNvSpPr txBox="1"/>
          <p:nvPr/>
        </p:nvSpPr>
        <p:spPr>
          <a:xfrm>
            <a:off x="-129188" y="3975332"/>
            <a:ext cx="1772466" cy="361978"/>
          </a:xfrm>
          <a:prstGeom prst="rect">
            <a:avLst/>
          </a:prstGeom>
          <a:noFill/>
        </p:spPr>
        <p:txBody>
          <a:bodyPr wrap="square" lIns="0" tIns="0" rIns="0" bIns="0" rtlCol="0">
            <a:spAutoFit/>
          </a:bodyPr>
          <a:lstStyle/>
          <a:p>
            <a:pPr algn="ctr" defTabSz="913824"/>
            <a:r>
              <a:rPr lang="en-US" sz="2352" dirty="0">
                <a:solidFill>
                  <a:srgbClr val="000000">
                    <a:lumMod val="75000"/>
                    <a:lumOff val="25000"/>
                  </a:srgbClr>
                </a:solidFill>
                <a:latin typeface="Segoe UI Light" panose="020B0502040204020203" pitchFamily="34" charset="0"/>
                <a:cs typeface="Segoe UI Light" panose="020B0502040204020203" pitchFamily="34" charset="0"/>
              </a:rPr>
              <a:t>Sprint 56</a:t>
            </a:r>
          </a:p>
        </p:txBody>
      </p:sp>
      <p:sp>
        <p:nvSpPr>
          <p:cNvPr id="81" name="TextBox 80"/>
          <p:cNvSpPr txBox="1"/>
          <p:nvPr/>
        </p:nvSpPr>
        <p:spPr>
          <a:xfrm>
            <a:off x="9597086" y="3992339"/>
            <a:ext cx="1772466" cy="361978"/>
          </a:xfrm>
          <a:prstGeom prst="rect">
            <a:avLst/>
          </a:prstGeom>
          <a:noFill/>
        </p:spPr>
        <p:txBody>
          <a:bodyPr wrap="square" lIns="0" tIns="0" rIns="0" bIns="0" rtlCol="0">
            <a:spAutoFit/>
          </a:bodyPr>
          <a:lstStyle/>
          <a:p>
            <a:pPr algn="ctr" defTabSz="913824"/>
            <a:r>
              <a:rPr lang="en-US" sz="2352" dirty="0">
                <a:solidFill>
                  <a:srgbClr val="000000">
                    <a:lumMod val="75000"/>
                    <a:lumOff val="25000"/>
                  </a:srgbClr>
                </a:solidFill>
                <a:latin typeface="Segoe UI Light" panose="020B0502040204020203" pitchFamily="34" charset="0"/>
                <a:cs typeface="Segoe UI Light" panose="020B0502040204020203" pitchFamily="34" charset="0"/>
              </a:rPr>
              <a:t>Sprint 58</a:t>
            </a:r>
          </a:p>
        </p:txBody>
      </p:sp>
      <p:grpSp>
        <p:nvGrpSpPr>
          <p:cNvPr id="12" name="Group 11"/>
          <p:cNvGrpSpPr/>
          <p:nvPr/>
        </p:nvGrpSpPr>
        <p:grpSpPr>
          <a:xfrm>
            <a:off x="1643278" y="1583307"/>
            <a:ext cx="2231579" cy="1147292"/>
            <a:chOff x="1774674" y="1614068"/>
            <a:chExt cx="2276919" cy="1170603"/>
          </a:xfrm>
        </p:grpSpPr>
        <p:grpSp>
          <p:nvGrpSpPr>
            <p:cNvPr id="60" name="Group 59"/>
            <p:cNvGrpSpPr/>
            <p:nvPr/>
          </p:nvGrpSpPr>
          <p:grpSpPr>
            <a:xfrm>
              <a:off x="2326116" y="2102500"/>
              <a:ext cx="1174038" cy="682171"/>
              <a:chOff x="2699462" y="1727200"/>
              <a:chExt cx="1350024" cy="682171"/>
            </a:xfrm>
          </p:grpSpPr>
          <p:sp>
            <p:nvSpPr>
              <p:cNvPr id="61" name="Rectangle 60"/>
              <p:cNvSpPr/>
              <p:nvPr/>
            </p:nvSpPr>
            <p:spPr bwMode="auto">
              <a:xfrm>
                <a:off x="2699463" y="1727200"/>
                <a:ext cx="1350023" cy="682171"/>
              </a:xfrm>
              <a:prstGeom prst="rect">
                <a:avLst/>
              </a:prstGeom>
              <a:solidFill>
                <a:schemeClr val="bg1">
                  <a:lumMod val="95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Isosceles Triangle 61"/>
              <p:cNvSpPr/>
              <p:nvPr/>
            </p:nvSpPr>
            <p:spPr bwMode="auto">
              <a:xfrm rot="10800000">
                <a:off x="2699462" y="1727200"/>
                <a:ext cx="1350023" cy="494845"/>
              </a:xfrm>
              <a:prstGeom prst="triangle">
                <a:avLst/>
              </a:prstGeom>
              <a:solidFill>
                <a:schemeClr val="bg1">
                  <a:lumMod val="95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TextBox 81"/>
            <p:cNvSpPr txBox="1"/>
            <p:nvPr/>
          </p:nvSpPr>
          <p:spPr>
            <a:xfrm>
              <a:off x="1774674" y="1614068"/>
              <a:ext cx="2276919" cy="369332"/>
            </a:xfrm>
            <a:prstGeom prst="rect">
              <a:avLst/>
            </a:prstGeom>
            <a:noFill/>
          </p:spPr>
          <p:txBody>
            <a:bodyPr wrap="square" lIns="0" tIns="0" rIns="0" bIns="0" rtlCol="0">
              <a:spAutoFit/>
            </a:bodyPr>
            <a:lstStyle/>
            <a:p>
              <a:pPr algn="ctr" defTabSz="913824"/>
              <a:r>
                <a:rPr lang="en-US" sz="2352" dirty="0">
                  <a:solidFill>
                    <a:srgbClr val="000000">
                      <a:lumMod val="75000"/>
                      <a:lumOff val="25000"/>
                    </a:srgbClr>
                  </a:solidFill>
                  <a:latin typeface="Segoe UI Light" panose="020B0502040204020203" pitchFamily="34" charset="0"/>
                  <a:cs typeface="Segoe UI Light" panose="020B0502040204020203" pitchFamily="34" charset="0"/>
                </a:rPr>
                <a:t>The sprint plan</a:t>
              </a:r>
            </a:p>
          </p:txBody>
        </p:sp>
      </p:grpSp>
      <p:grpSp>
        <p:nvGrpSpPr>
          <p:cNvPr id="16" name="Group 15"/>
          <p:cNvGrpSpPr/>
          <p:nvPr/>
        </p:nvGrpSpPr>
        <p:grpSpPr>
          <a:xfrm>
            <a:off x="6095576" y="1583307"/>
            <a:ext cx="2994147" cy="1143756"/>
            <a:chOff x="6219424" y="1614068"/>
            <a:chExt cx="3054982" cy="1166995"/>
          </a:xfrm>
        </p:grpSpPr>
        <p:grpSp>
          <p:nvGrpSpPr>
            <p:cNvPr id="11" name="Group 10"/>
            <p:cNvGrpSpPr/>
            <p:nvPr/>
          </p:nvGrpSpPr>
          <p:grpSpPr>
            <a:xfrm>
              <a:off x="7105023" y="2098892"/>
              <a:ext cx="1174038" cy="682171"/>
              <a:chOff x="2699462" y="1727200"/>
              <a:chExt cx="1350024" cy="682171"/>
            </a:xfrm>
          </p:grpSpPr>
          <p:sp>
            <p:nvSpPr>
              <p:cNvPr id="7" name="Rectangle 6"/>
              <p:cNvSpPr/>
              <p:nvPr/>
            </p:nvSpPr>
            <p:spPr bwMode="auto">
              <a:xfrm>
                <a:off x="2699463" y="1727200"/>
                <a:ext cx="1350023" cy="682171"/>
              </a:xfrm>
              <a:prstGeom prst="rect">
                <a:avLst/>
              </a:prstGeom>
              <a:solidFill>
                <a:schemeClr val="bg1">
                  <a:lumMod val="95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Isosceles Triangle 8"/>
              <p:cNvSpPr/>
              <p:nvPr/>
            </p:nvSpPr>
            <p:spPr bwMode="auto">
              <a:xfrm rot="10800000">
                <a:off x="2699462" y="1727200"/>
                <a:ext cx="1350023" cy="494845"/>
              </a:xfrm>
              <a:prstGeom prst="triangle">
                <a:avLst/>
              </a:prstGeom>
              <a:no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TextBox 82"/>
            <p:cNvSpPr txBox="1"/>
            <p:nvPr/>
          </p:nvSpPr>
          <p:spPr>
            <a:xfrm>
              <a:off x="6219424" y="1614068"/>
              <a:ext cx="3054982" cy="369332"/>
            </a:xfrm>
            <a:prstGeom prst="rect">
              <a:avLst/>
            </a:prstGeom>
            <a:noFill/>
          </p:spPr>
          <p:txBody>
            <a:bodyPr wrap="square" lIns="0" tIns="0" rIns="0" bIns="0" rtlCol="0">
              <a:spAutoFit/>
            </a:bodyPr>
            <a:lstStyle/>
            <a:p>
              <a:pPr algn="ctr" defTabSz="913824"/>
              <a:r>
                <a:rPr lang="en-US" sz="2352" dirty="0">
                  <a:solidFill>
                    <a:srgbClr val="000000">
                      <a:lumMod val="75000"/>
                      <a:lumOff val="25000"/>
                    </a:srgbClr>
                  </a:solidFill>
                  <a:latin typeface="Segoe UI Light" panose="020B0502040204020203" pitchFamily="34" charset="0"/>
                  <a:cs typeface="Segoe UI Light" panose="020B0502040204020203" pitchFamily="34" charset="0"/>
                </a:rPr>
                <a:t>What we accomplished</a:t>
              </a:r>
            </a:p>
          </p:txBody>
        </p:sp>
      </p:grpSp>
      <p:sp>
        <p:nvSpPr>
          <p:cNvPr id="87" name="Freeform 114"/>
          <p:cNvSpPr>
            <a:spLocks noEditPoints="1"/>
          </p:cNvSpPr>
          <p:nvPr>
            <p:custDataLst>
              <p:custData r:id="rId1"/>
              <p:custData r:id="rId2"/>
            </p:custDataLst>
          </p:nvPr>
        </p:nvSpPr>
        <p:spPr bwMode="black">
          <a:xfrm>
            <a:off x="8307781" y="2105830"/>
            <a:ext cx="601782" cy="477245"/>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tx1">
              <a:lumMod val="75000"/>
              <a:lumOff val="25000"/>
            </a:schemeClr>
          </a:solidFill>
          <a:ln>
            <a:noFill/>
          </a:ln>
          <a:extLst/>
        </p:spPr>
        <p:txBody>
          <a:bodyPr vert="horz" wrap="square" lIns="95633" tIns="47817" rIns="95633" bIns="47817" numCol="1" anchor="t" anchorCtr="0" compatLnSpc="1">
            <a:prstTxWarp prst="textNoShape">
              <a:avLst/>
            </a:prstTxWarp>
          </a:bodyPr>
          <a:lstStyle/>
          <a:p>
            <a:pPr defTabSz="913824"/>
            <a:endParaRPr lang="en-US" sz="1764">
              <a:solidFill>
                <a:srgbClr val="000000"/>
              </a:solidFill>
            </a:endParaRPr>
          </a:p>
        </p:txBody>
      </p:sp>
    </p:spTree>
    <p:extLst>
      <p:ext uri="{BB962C8B-B14F-4D97-AF65-F5344CB8AC3E}">
        <p14:creationId xmlns:p14="http://schemas.microsoft.com/office/powerpoint/2010/main" val="356030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951127" y="1390486"/>
            <a:ext cx="3778000" cy="5329380"/>
          </a:xfrm>
          <a:prstGeom prst="rect">
            <a:avLst/>
          </a:prstGeom>
        </p:spPr>
      </p:pic>
      <p:sp>
        <p:nvSpPr>
          <p:cNvPr id="2" name="Title 1"/>
          <p:cNvSpPr>
            <a:spLocks noGrp="1"/>
          </p:cNvSpPr>
          <p:nvPr>
            <p:ph type="title"/>
          </p:nvPr>
        </p:nvSpPr>
        <p:spPr/>
        <p:txBody>
          <a:bodyPr/>
          <a:lstStyle/>
          <a:p>
            <a:r>
              <a:rPr lang="en-US" dirty="0" smtClean="0"/>
              <a:t>Sprint Mails - Example</a:t>
            </a:r>
            <a:endParaRPr lang="en-US" dirty="0"/>
          </a:p>
        </p:txBody>
      </p:sp>
      <p:pic>
        <p:nvPicPr>
          <p:cNvPr id="4" name="Picture 3"/>
          <p:cNvPicPr>
            <a:picLocks noChangeAspect="1"/>
          </p:cNvPicPr>
          <p:nvPr/>
        </p:nvPicPr>
        <p:blipFill>
          <a:blip r:embed="rId3"/>
          <a:stretch>
            <a:fillRect/>
          </a:stretch>
        </p:blipFill>
        <p:spPr>
          <a:xfrm>
            <a:off x="2060483" y="1390484"/>
            <a:ext cx="3778000" cy="4274665"/>
          </a:xfrm>
          <a:prstGeom prst="rect">
            <a:avLst/>
          </a:prstGeom>
        </p:spPr>
      </p:pic>
    </p:spTree>
    <p:extLst>
      <p:ext uri="{BB962C8B-B14F-4D97-AF65-F5344CB8AC3E}">
        <p14:creationId xmlns:p14="http://schemas.microsoft.com/office/powerpoint/2010/main" val="1978716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Practices</a:t>
            </a: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118728326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8"/>
            <a:ext cx="11650488" cy="3658960"/>
          </a:xfrm>
          <a:prstGeom prst="rect">
            <a:avLst/>
          </a:prstGeom>
        </p:spPr>
        <p:txBody>
          <a:bodyPr/>
          <a:lstStyle/>
          <a:p>
            <a:r>
              <a:rPr lang="en-US" dirty="0" smtClean="0"/>
              <a:t>Always up</a:t>
            </a:r>
          </a:p>
          <a:p>
            <a:r>
              <a:rPr lang="en-US" dirty="0" smtClean="0"/>
              <a:t>Fully automated</a:t>
            </a:r>
          </a:p>
          <a:p>
            <a:r>
              <a:rPr lang="en-US" dirty="0" smtClean="0"/>
              <a:t>Decoupled services with clear contracts</a:t>
            </a:r>
          </a:p>
          <a:p>
            <a:r>
              <a:rPr lang="en-US" dirty="0" smtClean="0"/>
              <a:t>Feature flags</a:t>
            </a:r>
          </a:p>
          <a:p>
            <a:r>
              <a:rPr lang="en-US" dirty="0" smtClean="0"/>
              <a:t>Incremental (canary) deployment </a:t>
            </a:r>
            <a:endParaRPr lang="en-US" dirty="0"/>
          </a:p>
          <a:p>
            <a:endParaRPr lang="en-US" dirty="0"/>
          </a:p>
        </p:txBody>
      </p:sp>
      <p:sp>
        <p:nvSpPr>
          <p:cNvPr id="2" name="Title 1"/>
          <p:cNvSpPr>
            <a:spLocks noGrp="1"/>
          </p:cNvSpPr>
          <p:nvPr>
            <p:ph type="title"/>
          </p:nvPr>
        </p:nvSpPr>
        <p:spPr/>
        <p:txBody>
          <a:bodyPr/>
          <a:lstStyle/>
          <a:p>
            <a:r>
              <a:rPr lang="en-US" dirty="0" smtClean="0"/>
              <a:t>Deployment Principles</a:t>
            </a:r>
            <a:endParaRPr lang="en-US" dirty="0"/>
          </a:p>
        </p:txBody>
      </p:sp>
    </p:spTree>
    <p:extLst>
      <p:ext uri="{BB962C8B-B14F-4D97-AF65-F5344CB8AC3E}">
        <p14:creationId xmlns:p14="http://schemas.microsoft.com/office/powerpoint/2010/main" val="174197249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3658960"/>
          </a:xfrm>
        </p:spPr>
        <p:txBody>
          <a:bodyPr/>
          <a:lstStyle/>
          <a:p>
            <a:r>
              <a:rPr lang="en-US" dirty="0" smtClean="0"/>
              <a:t>All code is deployed, but feature flags control exposure</a:t>
            </a:r>
          </a:p>
          <a:p>
            <a:r>
              <a:rPr lang="en-US" dirty="0" smtClean="0"/>
              <a:t>Flags provide runtime </a:t>
            </a:r>
            <a:r>
              <a:rPr lang="en-US" dirty="0"/>
              <a:t>control down to individual </a:t>
            </a:r>
            <a:r>
              <a:rPr lang="en-US" dirty="0" smtClean="0"/>
              <a:t>user</a:t>
            </a:r>
          </a:p>
          <a:p>
            <a:r>
              <a:rPr lang="en-US" dirty="0" smtClean="0"/>
              <a:t>Users can be added or removed with no redeployment</a:t>
            </a:r>
            <a:endParaRPr lang="en-US" dirty="0"/>
          </a:p>
          <a:p>
            <a:r>
              <a:rPr lang="en-US" dirty="0" smtClean="0"/>
              <a:t>Enables dark launch</a:t>
            </a:r>
          </a:p>
          <a:p>
            <a:r>
              <a:rPr lang="en-US" dirty="0" smtClean="0"/>
              <a:t>Mechanism for progressive experimentation and refinement</a:t>
            </a:r>
          </a:p>
          <a:p>
            <a:endParaRPr lang="en-US" dirty="0"/>
          </a:p>
        </p:txBody>
      </p:sp>
      <p:sp>
        <p:nvSpPr>
          <p:cNvPr id="3" name="Title 2"/>
          <p:cNvSpPr>
            <a:spLocks noGrp="1"/>
          </p:cNvSpPr>
          <p:nvPr>
            <p:ph type="title"/>
          </p:nvPr>
        </p:nvSpPr>
        <p:spPr/>
        <p:txBody>
          <a:bodyPr/>
          <a:lstStyle/>
          <a:p>
            <a:r>
              <a:rPr lang="en-US" dirty="0" smtClean="0"/>
              <a:t>Feature Flag Pattern</a:t>
            </a:r>
            <a:endParaRPr lang="en-US" dirty="0"/>
          </a:p>
        </p:txBody>
      </p:sp>
    </p:spTree>
    <p:extLst>
      <p:ext uri="{BB962C8B-B14F-4D97-AF65-F5344CB8AC3E}">
        <p14:creationId xmlns:p14="http://schemas.microsoft.com/office/powerpoint/2010/main" val="35965026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bwMode="auto">
          <a:xfrm>
            <a:off x="521355" y="4264266"/>
            <a:ext cx="10901530" cy="627334"/>
          </a:xfrm>
          <a:prstGeom prst="rect">
            <a:avLst/>
          </a:prstGeom>
          <a:solidFill>
            <a:schemeClr val="tx2">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algn="ctr" defTabSz="1217747" fontAlgn="base">
              <a:spcBef>
                <a:spcPct val="0"/>
              </a:spcBef>
              <a:spcAft>
                <a:spcPct val="0"/>
              </a:spcAft>
            </a:pPr>
            <a:endParaRPr lang="en-US" sz="2352"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Frequent Updates</a:t>
            </a:r>
            <a:endParaRPr lang="en-US" dirty="0"/>
          </a:p>
        </p:txBody>
      </p:sp>
      <p:grpSp>
        <p:nvGrpSpPr>
          <p:cNvPr id="2" name="Group 1"/>
          <p:cNvGrpSpPr/>
          <p:nvPr/>
        </p:nvGrpSpPr>
        <p:grpSpPr>
          <a:xfrm>
            <a:off x="521356" y="3724511"/>
            <a:ext cx="818545" cy="268456"/>
            <a:chOff x="531948" y="3798777"/>
            <a:chExt cx="835176" cy="273910"/>
          </a:xfrm>
        </p:grpSpPr>
        <p:sp>
          <p:nvSpPr>
            <p:cNvPr id="6" name="Rectangle 5"/>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 name="Rectangle 6"/>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18" name="Group 17"/>
          <p:cNvGrpSpPr/>
          <p:nvPr/>
        </p:nvGrpSpPr>
        <p:grpSpPr>
          <a:xfrm>
            <a:off x="521356" y="5429415"/>
            <a:ext cx="10979767" cy="298238"/>
            <a:chOff x="531948" y="5851143"/>
            <a:chExt cx="10172719" cy="304298"/>
          </a:xfrm>
        </p:grpSpPr>
        <p:cxnSp>
          <p:nvCxnSpPr>
            <p:cNvPr id="8" name="Straight Connector 7"/>
            <p:cNvCxnSpPr/>
            <p:nvPr/>
          </p:nvCxnSpPr>
          <p:spPr>
            <a:xfrm>
              <a:off x="531948" y="6146959"/>
              <a:ext cx="10172719"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31948" y="5859417"/>
              <a:ext cx="0" cy="29602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697657" y="5851143"/>
              <a:ext cx="0" cy="296024"/>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125187" y="3373456"/>
            <a:ext cx="818545" cy="268456"/>
            <a:chOff x="531948" y="3798777"/>
            <a:chExt cx="835176" cy="273910"/>
          </a:xfrm>
        </p:grpSpPr>
        <p:sp>
          <p:nvSpPr>
            <p:cNvPr id="26" name="Rectangle 25"/>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7" name="Rectangle 26"/>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1729020" y="3724511"/>
            <a:ext cx="818545" cy="268456"/>
            <a:chOff x="531948" y="3798777"/>
            <a:chExt cx="835176" cy="273910"/>
          </a:xfrm>
        </p:grpSpPr>
        <p:sp>
          <p:nvSpPr>
            <p:cNvPr id="29" name="Rectangle 28"/>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0" name="Rectangle 29"/>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31" name="Group 30"/>
          <p:cNvGrpSpPr/>
          <p:nvPr/>
        </p:nvGrpSpPr>
        <p:grpSpPr>
          <a:xfrm>
            <a:off x="2332853" y="3373456"/>
            <a:ext cx="818545" cy="268456"/>
            <a:chOff x="531948" y="3798777"/>
            <a:chExt cx="835176" cy="273910"/>
          </a:xfrm>
        </p:grpSpPr>
        <p:sp>
          <p:nvSpPr>
            <p:cNvPr id="32" name="Rectangle 31"/>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3" name="Rectangle 32"/>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34" name="Group 33"/>
          <p:cNvGrpSpPr/>
          <p:nvPr/>
        </p:nvGrpSpPr>
        <p:grpSpPr>
          <a:xfrm>
            <a:off x="2936685" y="3724511"/>
            <a:ext cx="818545" cy="268456"/>
            <a:chOff x="531948" y="3798777"/>
            <a:chExt cx="835176" cy="273910"/>
          </a:xfrm>
        </p:grpSpPr>
        <p:sp>
          <p:nvSpPr>
            <p:cNvPr id="35" name="Rectangle 34"/>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6" name="Rectangle 35"/>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37" name="Group 36"/>
          <p:cNvGrpSpPr/>
          <p:nvPr/>
        </p:nvGrpSpPr>
        <p:grpSpPr>
          <a:xfrm>
            <a:off x="3540517" y="3373456"/>
            <a:ext cx="818545" cy="268456"/>
            <a:chOff x="531948" y="3798777"/>
            <a:chExt cx="835176" cy="273910"/>
          </a:xfrm>
        </p:grpSpPr>
        <p:sp>
          <p:nvSpPr>
            <p:cNvPr id="38" name="Rectangle 37"/>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9" name="Rectangle 38"/>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43" name="Group 42"/>
          <p:cNvGrpSpPr/>
          <p:nvPr/>
        </p:nvGrpSpPr>
        <p:grpSpPr>
          <a:xfrm>
            <a:off x="4144350" y="3724511"/>
            <a:ext cx="818545" cy="268456"/>
            <a:chOff x="531948" y="3798777"/>
            <a:chExt cx="835176" cy="273910"/>
          </a:xfrm>
        </p:grpSpPr>
        <p:sp>
          <p:nvSpPr>
            <p:cNvPr id="44" name="Rectangle 43"/>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46" name="Group 45"/>
          <p:cNvGrpSpPr/>
          <p:nvPr/>
        </p:nvGrpSpPr>
        <p:grpSpPr>
          <a:xfrm>
            <a:off x="4748183" y="3373456"/>
            <a:ext cx="818545" cy="268456"/>
            <a:chOff x="531948" y="3798777"/>
            <a:chExt cx="835176" cy="273910"/>
          </a:xfrm>
        </p:grpSpPr>
        <p:sp>
          <p:nvSpPr>
            <p:cNvPr id="47" name="Rectangle 46"/>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49" name="Group 48"/>
          <p:cNvGrpSpPr/>
          <p:nvPr/>
        </p:nvGrpSpPr>
        <p:grpSpPr>
          <a:xfrm>
            <a:off x="5352015" y="3724511"/>
            <a:ext cx="818545" cy="268456"/>
            <a:chOff x="531948" y="3798777"/>
            <a:chExt cx="835176" cy="273910"/>
          </a:xfrm>
        </p:grpSpPr>
        <p:sp>
          <p:nvSpPr>
            <p:cNvPr id="50" name="Rectangle 49"/>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52" name="Group 51"/>
          <p:cNvGrpSpPr/>
          <p:nvPr/>
        </p:nvGrpSpPr>
        <p:grpSpPr>
          <a:xfrm>
            <a:off x="5955847" y="3373456"/>
            <a:ext cx="818545" cy="268456"/>
            <a:chOff x="531948" y="3798777"/>
            <a:chExt cx="835176" cy="273910"/>
          </a:xfrm>
        </p:grpSpPr>
        <p:sp>
          <p:nvSpPr>
            <p:cNvPr id="53" name="Rectangle 52"/>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55" name="Group 54"/>
          <p:cNvGrpSpPr/>
          <p:nvPr/>
        </p:nvGrpSpPr>
        <p:grpSpPr>
          <a:xfrm>
            <a:off x="6559680" y="3724511"/>
            <a:ext cx="818545" cy="268456"/>
            <a:chOff x="531948" y="3798777"/>
            <a:chExt cx="835176" cy="273910"/>
          </a:xfrm>
        </p:grpSpPr>
        <p:sp>
          <p:nvSpPr>
            <p:cNvPr id="56" name="Rectangle 55"/>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58" name="Group 57"/>
          <p:cNvGrpSpPr/>
          <p:nvPr/>
        </p:nvGrpSpPr>
        <p:grpSpPr>
          <a:xfrm>
            <a:off x="7163512" y="3373456"/>
            <a:ext cx="818545" cy="268456"/>
            <a:chOff x="531948" y="3798777"/>
            <a:chExt cx="835176" cy="273910"/>
          </a:xfrm>
        </p:grpSpPr>
        <p:sp>
          <p:nvSpPr>
            <p:cNvPr id="59" name="Rectangle 58"/>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61" name="Group 60"/>
          <p:cNvGrpSpPr/>
          <p:nvPr/>
        </p:nvGrpSpPr>
        <p:grpSpPr>
          <a:xfrm>
            <a:off x="7767345" y="3724511"/>
            <a:ext cx="818545" cy="268456"/>
            <a:chOff x="531948" y="3798777"/>
            <a:chExt cx="835176" cy="273910"/>
          </a:xfrm>
        </p:grpSpPr>
        <p:sp>
          <p:nvSpPr>
            <p:cNvPr id="62" name="Rectangle 61"/>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3" name="Rectangle 62"/>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64" name="Group 63"/>
          <p:cNvGrpSpPr/>
          <p:nvPr/>
        </p:nvGrpSpPr>
        <p:grpSpPr>
          <a:xfrm>
            <a:off x="8371177" y="3373456"/>
            <a:ext cx="818545" cy="268456"/>
            <a:chOff x="531948" y="3798777"/>
            <a:chExt cx="835176" cy="273910"/>
          </a:xfrm>
        </p:grpSpPr>
        <p:sp>
          <p:nvSpPr>
            <p:cNvPr id="65" name="Rectangle 64"/>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6" name="Rectangle 65"/>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67" name="Group 66"/>
          <p:cNvGrpSpPr/>
          <p:nvPr/>
        </p:nvGrpSpPr>
        <p:grpSpPr>
          <a:xfrm>
            <a:off x="8975010" y="3724511"/>
            <a:ext cx="818545" cy="268456"/>
            <a:chOff x="531948" y="3798777"/>
            <a:chExt cx="835176" cy="273910"/>
          </a:xfrm>
        </p:grpSpPr>
        <p:sp>
          <p:nvSpPr>
            <p:cNvPr id="68" name="Rectangle 67"/>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9" name="Rectangle 68"/>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70" name="Group 69"/>
          <p:cNvGrpSpPr/>
          <p:nvPr/>
        </p:nvGrpSpPr>
        <p:grpSpPr>
          <a:xfrm>
            <a:off x="9578842" y="3373456"/>
            <a:ext cx="818545" cy="268456"/>
            <a:chOff x="531948" y="3798777"/>
            <a:chExt cx="835176" cy="273910"/>
          </a:xfrm>
        </p:grpSpPr>
        <p:sp>
          <p:nvSpPr>
            <p:cNvPr id="71" name="Rectangle 70"/>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2" name="Rectangle 71"/>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73" name="Group 72"/>
          <p:cNvGrpSpPr/>
          <p:nvPr/>
        </p:nvGrpSpPr>
        <p:grpSpPr>
          <a:xfrm>
            <a:off x="10182675" y="3724511"/>
            <a:ext cx="818545" cy="268456"/>
            <a:chOff x="531948" y="3798777"/>
            <a:chExt cx="835176" cy="273910"/>
          </a:xfrm>
        </p:grpSpPr>
        <p:sp>
          <p:nvSpPr>
            <p:cNvPr id="74" name="Rectangle 73"/>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5" name="Rectangle 74"/>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grpSp>
        <p:nvGrpSpPr>
          <p:cNvPr id="76" name="Group 75"/>
          <p:cNvGrpSpPr/>
          <p:nvPr/>
        </p:nvGrpSpPr>
        <p:grpSpPr>
          <a:xfrm>
            <a:off x="10786507" y="3373456"/>
            <a:ext cx="818545" cy="268456"/>
            <a:chOff x="531948" y="3798777"/>
            <a:chExt cx="835176" cy="273910"/>
          </a:xfrm>
        </p:grpSpPr>
        <p:sp>
          <p:nvSpPr>
            <p:cNvPr id="77" name="Rectangle 76"/>
            <p:cNvSpPr/>
            <p:nvPr/>
          </p:nvSpPr>
          <p:spPr bwMode="auto">
            <a:xfrm>
              <a:off x="531948" y="3798985"/>
              <a:ext cx="616101" cy="273702"/>
            </a:xfrm>
            <a:prstGeom prst="rect">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8" name="Rectangle 77"/>
            <p:cNvSpPr/>
            <p:nvPr/>
          </p:nvSpPr>
          <p:spPr bwMode="auto">
            <a:xfrm>
              <a:off x="1148049" y="3798777"/>
              <a:ext cx="219075" cy="273910"/>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65466" tIns="60908" rIns="121817" bIns="60908" numCol="1" rtlCol="0" anchor="ctr" anchorCtr="0" compatLnSpc="1">
              <a:prstTxWarp prst="textNoShape">
                <a:avLst/>
              </a:prstTxWarp>
            </a:bodyPr>
            <a:lstStyle/>
            <a:p>
              <a:pPr defTabSz="1217747" fontAlgn="base">
                <a:spcBef>
                  <a:spcPct val="0"/>
                </a:spcBef>
                <a:spcAft>
                  <a:spcPct val="0"/>
                </a:spcAft>
              </a:pPr>
              <a:endParaRPr lang="en-US" sz="313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sp>
        <p:nvSpPr>
          <p:cNvPr id="79" name="Flowchart: Process 78"/>
          <p:cNvSpPr/>
          <p:nvPr/>
        </p:nvSpPr>
        <p:spPr bwMode="auto">
          <a:xfrm>
            <a:off x="1556540"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80" name="Flowchart: Process 79"/>
          <p:cNvSpPr/>
          <p:nvPr/>
        </p:nvSpPr>
        <p:spPr bwMode="auto">
          <a:xfrm>
            <a:off x="2160052"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81" name="Flowchart: Process 80"/>
          <p:cNvSpPr/>
          <p:nvPr/>
        </p:nvSpPr>
        <p:spPr bwMode="auto">
          <a:xfrm>
            <a:off x="2763566"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84" name="Flowchart: Process 83"/>
          <p:cNvSpPr/>
          <p:nvPr/>
        </p:nvSpPr>
        <p:spPr bwMode="auto">
          <a:xfrm>
            <a:off x="3367079"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85" name="Flowchart: Process 84"/>
          <p:cNvSpPr/>
          <p:nvPr/>
        </p:nvSpPr>
        <p:spPr bwMode="auto">
          <a:xfrm>
            <a:off x="3970592"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86" name="Flowchart: Process 85"/>
          <p:cNvSpPr/>
          <p:nvPr/>
        </p:nvSpPr>
        <p:spPr bwMode="auto">
          <a:xfrm>
            <a:off x="4574105"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89" name="Flowchart: Process 88"/>
          <p:cNvSpPr/>
          <p:nvPr/>
        </p:nvSpPr>
        <p:spPr bwMode="auto">
          <a:xfrm>
            <a:off x="5177617"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90" name="Flowchart: Process 89"/>
          <p:cNvSpPr/>
          <p:nvPr/>
        </p:nvSpPr>
        <p:spPr bwMode="auto">
          <a:xfrm>
            <a:off x="5781130"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91" name="Flowchart: Process 90"/>
          <p:cNvSpPr/>
          <p:nvPr/>
        </p:nvSpPr>
        <p:spPr bwMode="auto">
          <a:xfrm>
            <a:off x="6384643"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93" name="Flowchart: Process 92"/>
          <p:cNvSpPr/>
          <p:nvPr/>
        </p:nvSpPr>
        <p:spPr bwMode="auto">
          <a:xfrm>
            <a:off x="6988157"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94" name="Flowchart: Process 93"/>
          <p:cNvSpPr/>
          <p:nvPr/>
        </p:nvSpPr>
        <p:spPr bwMode="auto">
          <a:xfrm>
            <a:off x="7591670"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95" name="Flowchart: Process 94"/>
          <p:cNvSpPr/>
          <p:nvPr/>
        </p:nvSpPr>
        <p:spPr bwMode="auto">
          <a:xfrm>
            <a:off x="8195182"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97" name="Flowchart: Process 96"/>
          <p:cNvSpPr/>
          <p:nvPr/>
        </p:nvSpPr>
        <p:spPr bwMode="auto">
          <a:xfrm>
            <a:off x="8798695"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dirty="0">
                <a:solidFill>
                  <a:schemeClr val="accent5">
                    <a:lumMod val="75000"/>
                  </a:schemeClr>
                </a:solidFill>
                <a:ea typeface="Segoe UI" pitchFamily="34" charset="0"/>
                <a:cs typeface="Segoe UI" pitchFamily="34" charset="0"/>
              </a:rPr>
              <a:t>?</a:t>
            </a:r>
          </a:p>
        </p:txBody>
      </p:sp>
      <p:sp>
        <p:nvSpPr>
          <p:cNvPr id="98" name="Flowchart: Process 97"/>
          <p:cNvSpPr/>
          <p:nvPr/>
        </p:nvSpPr>
        <p:spPr bwMode="auto">
          <a:xfrm>
            <a:off x="9402208"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sp>
        <p:nvSpPr>
          <p:cNvPr id="99" name="Flowchart: Process 98"/>
          <p:cNvSpPr/>
          <p:nvPr/>
        </p:nvSpPr>
        <p:spPr bwMode="auto">
          <a:xfrm>
            <a:off x="10005719" y="2186364"/>
            <a:ext cx="559673" cy="409420"/>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r>
              <a:rPr lang="en-US" sz="7056">
                <a:solidFill>
                  <a:schemeClr val="accent5">
                    <a:lumMod val="75000"/>
                  </a:schemeClr>
                </a:solidFill>
                <a:ea typeface="Segoe UI" pitchFamily="34" charset="0"/>
                <a:cs typeface="Segoe UI" pitchFamily="34" charset="0"/>
              </a:rPr>
              <a:t>?</a:t>
            </a:r>
            <a:endParaRPr lang="en-US" sz="7056" dirty="0">
              <a:solidFill>
                <a:schemeClr val="accent5">
                  <a:lumMod val="75000"/>
                </a:schemeClr>
              </a:solidFill>
              <a:ea typeface="Segoe UI" pitchFamily="34" charset="0"/>
              <a:cs typeface="Segoe UI" pitchFamily="34" charset="0"/>
            </a:endParaRPr>
          </a:p>
        </p:txBody>
      </p:sp>
      <p:pic>
        <p:nvPicPr>
          <p:cNvPr id="11" name="Picture 10"/>
          <p:cNvPicPr>
            <a:picLocks noChangeAspect="1"/>
          </p:cNvPicPr>
          <p:nvPr/>
        </p:nvPicPr>
        <p:blipFill>
          <a:blip r:embed="rId3"/>
          <a:stretch>
            <a:fillRect/>
          </a:stretch>
        </p:blipFill>
        <p:spPr>
          <a:xfrm>
            <a:off x="1505398" y="140320"/>
            <a:ext cx="8122658" cy="6273340"/>
          </a:xfrm>
          <a:prstGeom prst="rect">
            <a:avLst/>
          </a:prstGeom>
        </p:spPr>
      </p:pic>
      <p:pic>
        <p:nvPicPr>
          <p:cNvPr id="12" name="Picture 11"/>
          <p:cNvPicPr>
            <a:picLocks noChangeAspect="1"/>
          </p:cNvPicPr>
          <p:nvPr/>
        </p:nvPicPr>
        <p:blipFill>
          <a:blip r:embed="rId4"/>
          <a:stretch>
            <a:fillRect/>
          </a:stretch>
        </p:blipFill>
        <p:spPr>
          <a:xfrm>
            <a:off x="1918581" y="322569"/>
            <a:ext cx="8122659" cy="6273340"/>
          </a:xfrm>
          <a:prstGeom prst="rect">
            <a:avLst/>
          </a:prstGeom>
        </p:spPr>
      </p:pic>
    </p:spTree>
    <p:extLst>
      <p:ext uri="{BB962C8B-B14F-4D97-AF65-F5344CB8AC3E}">
        <p14:creationId xmlns:p14="http://schemas.microsoft.com/office/powerpoint/2010/main" val="20890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732827" y="963709"/>
            <a:ext cx="4707934" cy="2175705"/>
          </a:xfrm>
          <a:prstGeom prst="rect">
            <a:avLst/>
          </a:prstGeom>
          <a:solidFill>
            <a:schemeClr val="bg1"/>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solidFill>
                  <a:schemeClr val="tx1"/>
                </a:solidFill>
                <a:ea typeface="Segoe UI" pitchFamily="34" charset="0"/>
                <a:cs typeface="Segoe UI" pitchFamily="34" charset="0"/>
              </a:rPr>
              <a:t>Shared Platform Services</a:t>
            </a:r>
          </a:p>
        </p:txBody>
      </p:sp>
      <p:sp>
        <p:nvSpPr>
          <p:cNvPr id="5" name="Rectangle 4"/>
          <p:cNvSpPr/>
          <p:nvPr/>
        </p:nvSpPr>
        <p:spPr bwMode="auto">
          <a:xfrm>
            <a:off x="4031453" y="1834487"/>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6" name="Rectangle 5"/>
          <p:cNvSpPr/>
          <p:nvPr/>
        </p:nvSpPr>
        <p:spPr bwMode="auto">
          <a:xfrm>
            <a:off x="3927848" y="1715646"/>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7" name="Rectangle 6"/>
          <p:cNvSpPr/>
          <p:nvPr/>
        </p:nvSpPr>
        <p:spPr bwMode="auto">
          <a:xfrm>
            <a:off x="3824243" y="1583742"/>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8" name="Flowchart: Magnetic Disk 7"/>
          <p:cNvSpPr/>
          <p:nvPr/>
        </p:nvSpPr>
        <p:spPr bwMode="auto">
          <a:xfrm>
            <a:off x="7432136" y="1441397"/>
            <a:ext cx="859312" cy="1115277"/>
          </a:xfrm>
          <a:prstGeom prst="flowChartMagneticDisk">
            <a:avLst/>
          </a:prstGeom>
          <a:solidFill>
            <a:schemeClr val="accent5">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DB</a:t>
            </a:r>
          </a:p>
        </p:txBody>
      </p:sp>
      <p:sp>
        <p:nvSpPr>
          <p:cNvPr id="9" name="Rectangle 8"/>
          <p:cNvSpPr/>
          <p:nvPr/>
        </p:nvSpPr>
        <p:spPr bwMode="auto">
          <a:xfrm>
            <a:off x="5841494" y="1834487"/>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10" name="Rectangle 9"/>
          <p:cNvSpPr/>
          <p:nvPr/>
        </p:nvSpPr>
        <p:spPr bwMode="auto">
          <a:xfrm>
            <a:off x="5737889" y="1711075"/>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11" name="Rectangle 10"/>
          <p:cNvSpPr/>
          <p:nvPr/>
        </p:nvSpPr>
        <p:spPr bwMode="auto">
          <a:xfrm>
            <a:off x="5643425" y="1583742"/>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12" name="TextBox 11"/>
          <p:cNvSpPr txBox="1"/>
          <p:nvPr/>
        </p:nvSpPr>
        <p:spPr>
          <a:xfrm>
            <a:off x="3741969" y="2443726"/>
            <a:ext cx="2221413" cy="572315"/>
          </a:xfrm>
          <a:prstGeom prst="rect">
            <a:avLst/>
          </a:prstGeom>
          <a:noFill/>
        </p:spPr>
        <p:txBody>
          <a:bodyPr wrap="square" lIns="182832" tIns="146266" rIns="182832" bIns="146266" rtlCol="0">
            <a:spAutoFit/>
          </a:bodyPr>
          <a:lstStyle/>
          <a:p>
            <a:pPr>
              <a:lnSpc>
                <a:spcPct val="90000"/>
              </a:lnSpc>
            </a:pPr>
            <a:r>
              <a:rPr lang="en-US" sz="1999" dirty="0">
                <a:gradFill>
                  <a:gsLst>
                    <a:gs pos="2917">
                      <a:schemeClr val="tx1"/>
                    </a:gs>
                    <a:gs pos="30000">
                      <a:schemeClr val="tx1"/>
                    </a:gs>
                  </a:gsLst>
                  <a:lin ang="5400000" scaled="0"/>
                </a:gradFill>
              </a:rPr>
              <a:t>Chicago</a:t>
            </a:r>
          </a:p>
        </p:txBody>
      </p:sp>
      <p:sp>
        <p:nvSpPr>
          <p:cNvPr id="31" name="Rectangle 30"/>
          <p:cNvSpPr/>
          <p:nvPr/>
        </p:nvSpPr>
        <p:spPr bwMode="auto">
          <a:xfrm>
            <a:off x="88369" y="3891974"/>
            <a:ext cx="4355981" cy="2175705"/>
          </a:xfrm>
          <a:prstGeom prst="rect">
            <a:avLst/>
          </a:prstGeom>
          <a:solidFill>
            <a:schemeClr val="bg1"/>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solidFill>
                  <a:schemeClr val="tx1"/>
                </a:solidFill>
                <a:ea typeface="Segoe UI" pitchFamily="34" charset="0"/>
                <a:cs typeface="Segoe UI" pitchFamily="34" charset="0"/>
              </a:rPr>
              <a:t>TFS SU1</a:t>
            </a:r>
          </a:p>
        </p:txBody>
      </p:sp>
      <p:sp>
        <p:nvSpPr>
          <p:cNvPr id="32" name="Rectangle 31"/>
          <p:cNvSpPr/>
          <p:nvPr/>
        </p:nvSpPr>
        <p:spPr bwMode="auto">
          <a:xfrm>
            <a:off x="426608" y="4943260"/>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33" name="Rectangle 32"/>
          <p:cNvSpPr/>
          <p:nvPr/>
        </p:nvSpPr>
        <p:spPr bwMode="auto">
          <a:xfrm>
            <a:off x="323003" y="4824419"/>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34" name="Rectangle 33"/>
          <p:cNvSpPr/>
          <p:nvPr/>
        </p:nvSpPr>
        <p:spPr bwMode="auto">
          <a:xfrm>
            <a:off x="219398" y="4705578"/>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35" name="Flowchart: Magnetic Disk 34"/>
          <p:cNvSpPr/>
          <p:nvPr/>
        </p:nvSpPr>
        <p:spPr bwMode="auto">
          <a:xfrm>
            <a:off x="3461626" y="4550170"/>
            <a:ext cx="859312" cy="1115277"/>
          </a:xfrm>
          <a:prstGeom prst="flowChartMagneticDisk">
            <a:avLst/>
          </a:prstGeom>
          <a:solidFill>
            <a:schemeClr val="accent5">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DB</a:t>
            </a:r>
          </a:p>
        </p:txBody>
      </p:sp>
      <p:sp>
        <p:nvSpPr>
          <p:cNvPr id="36" name="Rectangle 35"/>
          <p:cNvSpPr/>
          <p:nvPr/>
        </p:nvSpPr>
        <p:spPr bwMode="auto">
          <a:xfrm>
            <a:off x="2053816" y="4943260"/>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37" name="Rectangle 36"/>
          <p:cNvSpPr/>
          <p:nvPr/>
        </p:nvSpPr>
        <p:spPr bwMode="auto">
          <a:xfrm>
            <a:off x="1950211" y="481984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38" name="Rectangle 37"/>
          <p:cNvSpPr/>
          <p:nvPr/>
        </p:nvSpPr>
        <p:spPr bwMode="auto">
          <a:xfrm>
            <a:off x="1855748" y="470557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39" name="TextBox 38"/>
          <p:cNvSpPr txBox="1"/>
          <p:nvPr/>
        </p:nvSpPr>
        <p:spPr>
          <a:xfrm>
            <a:off x="137124" y="5552499"/>
            <a:ext cx="2221413" cy="572315"/>
          </a:xfrm>
          <a:prstGeom prst="rect">
            <a:avLst/>
          </a:prstGeom>
          <a:noFill/>
        </p:spPr>
        <p:txBody>
          <a:bodyPr wrap="square" lIns="182832" tIns="146266" rIns="182832" bIns="146266" rtlCol="0">
            <a:spAutoFit/>
          </a:bodyPr>
          <a:lstStyle/>
          <a:p>
            <a:pPr>
              <a:lnSpc>
                <a:spcPct val="90000"/>
              </a:lnSpc>
            </a:pPr>
            <a:r>
              <a:rPr lang="en-US" sz="1999" dirty="0">
                <a:gradFill>
                  <a:gsLst>
                    <a:gs pos="2917">
                      <a:schemeClr val="tx1"/>
                    </a:gs>
                    <a:gs pos="30000">
                      <a:schemeClr val="tx1"/>
                    </a:gs>
                  </a:gsLst>
                  <a:lin ang="5400000" scaled="0"/>
                </a:gradFill>
              </a:rPr>
              <a:t>Chicago</a:t>
            </a:r>
          </a:p>
        </p:txBody>
      </p:sp>
      <p:cxnSp>
        <p:nvCxnSpPr>
          <p:cNvPr id="41" name="Straight Arrow Connector 40"/>
          <p:cNvCxnSpPr>
            <a:stCxn id="31" idx="0"/>
            <a:endCxn id="4" idx="2"/>
          </p:cNvCxnSpPr>
          <p:nvPr/>
        </p:nvCxnSpPr>
        <p:spPr>
          <a:xfrm flipV="1">
            <a:off x="2266360" y="3139414"/>
            <a:ext cx="3820434" cy="752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4" idx="0"/>
            <a:endCxn id="4" idx="2"/>
          </p:cNvCxnSpPr>
          <p:nvPr/>
        </p:nvCxnSpPr>
        <p:spPr>
          <a:xfrm flipH="1" flipV="1">
            <a:off x="6086794" y="3139414"/>
            <a:ext cx="663530" cy="752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bwMode="auto">
          <a:xfrm>
            <a:off x="4572333" y="3891974"/>
            <a:ext cx="4355981" cy="2175705"/>
          </a:xfrm>
          <a:prstGeom prst="rect">
            <a:avLst/>
          </a:prstGeom>
          <a:solidFill>
            <a:schemeClr val="bg1"/>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solidFill>
                  <a:schemeClr val="tx1"/>
                </a:solidFill>
                <a:ea typeface="Segoe UI" pitchFamily="34" charset="0"/>
                <a:cs typeface="Segoe UI" pitchFamily="34" charset="0"/>
              </a:rPr>
              <a:t>TFS SU0</a:t>
            </a:r>
          </a:p>
        </p:txBody>
      </p:sp>
      <p:sp>
        <p:nvSpPr>
          <p:cNvPr id="55" name="Rectangle 54"/>
          <p:cNvSpPr/>
          <p:nvPr/>
        </p:nvSpPr>
        <p:spPr bwMode="auto">
          <a:xfrm>
            <a:off x="4910572" y="4943260"/>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56" name="Rectangle 55"/>
          <p:cNvSpPr/>
          <p:nvPr/>
        </p:nvSpPr>
        <p:spPr bwMode="auto">
          <a:xfrm>
            <a:off x="4806967" y="4824419"/>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57" name="Rectangle 56"/>
          <p:cNvSpPr/>
          <p:nvPr/>
        </p:nvSpPr>
        <p:spPr bwMode="auto">
          <a:xfrm>
            <a:off x="4703362" y="4705578"/>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58" name="Flowchart: Magnetic Disk 57"/>
          <p:cNvSpPr/>
          <p:nvPr/>
        </p:nvSpPr>
        <p:spPr bwMode="auto">
          <a:xfrm>
            <a:off x="7945590" y="4550170"/>
            <a:ext cx="859312" cy="1115277"/>
          </a:xfrm>
          <a:prstGeom prst="flowChartMagneticDisk">
            <a:avLst/>
          </a:prstGeom>
          <a:solidFill>
            <a:schemeClr val="accent5">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DB</a:t>
            </a:r>
          </a:p>
        </p:txBody>
      </p:sp>
      <p:sp>
        <p:nvSpPr>
          <p:cNvPr id="59" name="Rectangle 58"/>
          <p:cNvSpPr/>
          <p:nvPr/>
        </p:nvSpPr>
        <p:spPr bwMode="auto">
          <a:xfrm>
            <a:off x="6537780" y="4943260"/>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60" name="Rectangle 59"/>
          <p:cNvSpPr/>
          <p:nvPr/>
        </p:nvSpPr>
        <p:spPr bwMode="auto">
          <a:xfrm>
            <a:off x="6434175" y="481984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61" name="Rectangle 60"/>
          <p:cNvSpPr/>
          <p:nvPr/>
        </p:nvSpPr>
        <p:spPr bwMode="auto">
          <a:xfrm>
            <a:off x="6339712" y="470557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62" name="TextBox 61"/>
          <p:cNvSpPr txBox="1"/>
          <p:nvPr/>
        </p:nvSpPr>
        <p:spPr>
          <a:xfrm>
            <a:off x="4621088" y="5552499"/>
            <a:ext cx="2221413" cy="572315"/>
          </a:xfrm>
          <a:prstGeom prst="rect">
            <a:avLst/>
          </a:prstGeom>
          <a:noFill/>
        </p:spPr>
        <p:txBody>
          <a:bodyPr wrap="square" lIns="182832" tIns="146266" rIns="182832" bIns="146266" rtlCol="0">
            <a:spAutoFit/>
          </a:bodyPr>
          <a:lstStyle/>
          <a:p>
            <a:pPr>
              <a:lnSpc>
                <a:spcPct val="90000"/>
              </a:lnSpc>
            </a:pPr>
            <a:r>
              <a:rPr lang="en-US" sz="1999" dirty="0">
                <a:gradFill>
                  <a:gsLst>
                    <a:gs pos="2917">
                      <a:schemeClr val="tx1"/>
                    </a:gs>
                    <a:gs pos="30000">
                      <a:schemeClr val="tx1"/>
                    </a:gs>
                  </a:gsLst>
                  <a:lin ang="5400000" scaled="0"/>
                </a:gradFill>
              </a:rPr>
              <a:t>San Antonio</a:t>
            </a:r>
          </a:p>
        </p:txBody>
      </p:sp>
      <p:sp>
        <p:nvSpPr>
          <p:cNvPr id="64" name="Rectangle 63"/>
          <p:cNvSpPr/>
          <p:nvPr/>
        </p:nvSpPr>
        <p:spPr bwMode="auto">
          <a:xfrm>
            <a:off x="9034966" y="3891974"/>
            <a:ext cx="4355981" cy="2175705"/>
          </a:xfrm>
          <a:prstGeom prst="rect">
            <a:avLst/>
          </a:prstGeom>
          <a:solidFill>
            <a:schemeClr val="bg1">
              <a:lumMod val="65000"/>
            </a:schemeClr>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solidFill>
                  <a:schemeClr val="tx1"/>
                </a:solidFill>
                <a:ea typeface="Segoe UI" pitchFamily="34" charset="0"/>
                <a:cs typeface="Segoe UI" pitchFamily="34" charset="0"/>
              </a:rPr>
              <a:t>TFS SU2</a:t>
            </a:r>
          </a:p>
        </p:txBody>
      </p:sp>
      <p:sp>
        <p:nvSpPr>
          <p:cNvPr id="65" name="Rectangle 64"/>
          <p:cNvSpPr/>
          <p:nvPr/>
        </p:nvSpPr>
        <p:spPr bwMode="auto">
          <a:xfrm>
            <a:off x="9373206" y="4943260"/>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66" name="Rectangle 65"/>
          <p:cNvSpPr/>
          <p:nvPr/>
        </p:nvSpPr>
        <p:spPr bwMode="auto">
          <a:xfrm>
            <a:off x="9269601" y="4824419"/>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67" name="Rectangle 66"/>
          <p:cNvSpPr/>
          <p:nvPr/>
        </p:nvSpPr>
        <p:spPr bwMode="auto">
          <a:xfrm>
            <a:off x="9165996" y="4705578"/>
            <a:ext cx="1279827" cy="56678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AT</a:t>
            </a:r>
          </a:p>
        </p:txBody>
      </p:sp>
      <p:sp>
        <p:nvSpPr>
          <p:cNvPr id="68" name="Flowchart: Magnetic Disk 67"/>
          <p:cNvSpPr/>
          <p:nvPr/>
        </p:nvSpPr>
        <p:spPr bwMode="auto">
          <a:xfrm>
            <a:off x="12408224" y="4550170"/>
            <a:ext cx="859312" cy="1115277"/>
          </a:xfrm>
          <a:prstGeom prst="flowChartMagneticDisk">
            <a:avLst/>
          </a:prstGeom>
          <a:solidFill>
            <a:schemeClr val="accent5">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DB</a:t>
            </a:r>
          </a:p>
        </p:txBody>
      </p:sp>
      <p:sp>
        <p:nvSpPr>
          <p:cNvPr id="69" name="Rectangle 68"/>
          <p:cNvSpPr/>
          <p:nvPr/>
        </p:nvSpPr>
        <p:spPr bwMode="auto">
          <a:xfrm>
            <a:off x="11000414" y="4943260"/>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70" name="Rectangle 69"/>
          <p:cNvSpPr/>
          <p:nvPr/>
        </p:nvSpPr>
        <p:spPr bwMode="auto">
          <a:xfrm>
            <a:off x="10896809" y="481984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71" name="Rectangle 70"/>
          <p:cNvSpPr/>
          <p:nvPr/>
        </p:nvSpPr>
        <p:spPr bwMode="auto">
          <a:xfrm>
            <a:off x="10802345" y="4705578"/>
            <a:ext cx="1279827" cy="566780"/>
          </a:xfrm>
          <a:prstGeom prst="rect">
            <a:avLst/>
          </a:prstGeom>
          <a:solidFill>
            <a:srgbClr val="0070C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JA</a:t>
            </a:r>
          </a:p>
        </p:txBody>
      </p:sp>
      <p:sp>
        <p:nvSpPr>
          <p:cNvPr id="72" name="TextBox 71"/>
          <p:cNvSpPr txBox="1"/>
          <p:nvPr/>
        </p:nvSpPr>
        <p:spPr>
          <a:xfrm>
            <a:off x="9083722" y="5552499"/>
            <a:ext cx="2221413" cy="572315"/>
          </a:xfrm>
          <a:prstGeom prst="rect">
            <a:avLst/>
          </a:prstGeom>
          <a:noFill/>
        </p:spPr>
        <p:txBody>
          <a:bodyPr wrap="square" lIns="182832" tIns="146266" rIns="182832" bIns="146266" rtlCol="0">
            <a:spAutoFit/>
          </a:bodyPr>
          <a:lstStyle/>
          <a:p>
            <a:pPr>
              <a:lnSpc>
                <a:spcPct val="90000"/>
              </a:lnSpc>
            </a:pPr>
            <a:r>
              <a:rPr lang="en-US" sz="1999" dirty="0">
                <a:gradFill>
                  <a:gsLst>
                    <a:gs pos="2917">
                      <a:schemeClr val="tx1"/>
                    </a:gs>
                    <a:gs pos="30000">
                      <a:schemeClr val="tx1"/>
                    </a:gs>
                  </a:gsLst>
                  <a:lin ang="5400000" scaled="0"/>
                </a:gradFill>
              </a:rPr>
              <a:t>Amsterdam</a:t>
            </a:r>
          </a:p>
        </p:txBody>
      </p:sp>
      <p:cxnSp>
        <p:nvCxnSpPr>
          <p:cNvPr id="74" name="Straight Arrow Connector 73"/>
          <p:cNvCxnSpPr>
            <a:stCxn id="64" idx="0"/>
            <a:endCxn id="4" idx="2"/>
          </p:cNvCxnSpPr>
          <p:nvPr/>
        </p:nvCxnSpPr>
        <p:spPr>
          <a:xfrm flipH="1" flipV="1">
            <a:off x="6086794" y="3139414"/>
            <a:ext cx="5126163" cy="7525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a:xfrm>
            <a:off x="137124" y="106807"/>
            <a:ext cx="11652805" cy="899665"/>
          </a:xfrm>
        </p:spPr>
        <p:txBody>
          <a:bodyPr/>
          <a:lstStyle/>
          <a:p>
            <a:r>
              <a:rPr lang="en-US" sz="4800" dirty="0" smtClean="0"/>
              <a:t>Multiple Scale Units / DCs Enable </a:t>
            </a:r>
            <a:r>
              <a:rPr lang="en-US" sz="4800" dirty="0" err="1" smtClean="0"/>
              <a:t>Canarying</a:t>
            </a:r>
            <a:endParaRPr lang="en-US" sz="4800" dirty="0"/>
          </a:p>
        </p:txBody>
      </p:sp>
    </p:spTree>
    <p:extLst>
      <p:ext uri="{BB962C8B-B14F-4D97-AF65-F5344CB8AC3E}">
        <p14:creationId xmlns:p14="http://schemas.microsoft.com/office/powerpoint/2010/main" val="1564903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500"/>
                                        <p:tgtEl>
                                          <p:spTgt spid="5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down)">
                                      <p:cBhvr>
                                        <p:cTn id="22" dur="500"/>
                                        <p:tgtEl>
                                          <p:spTgt spid="5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wipe(down)">
                                      <p:cBhvr>
                                        <p:cTn id="25" dur="500"/>
                                        <p:tgtEl>
                                          <p:spTgt spid="6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down)">
                                      <p:cBhvr>
                                        <p:cTn id="28" dur="500"/>
                                        <p:tgtEl>
                                          <p:spTgt spid="6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par>
                                <p:cTn id="32" presetID="22" presetClass="entr" presetSubtype="4"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dow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wipe(down)">
                                      <p:cBhvr>
                                        <p:cTn id="39" dur="500"/>
                                        <p:tgtEl>
                                          <p:spTgt spid="6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down)">
                                      <p:cBhvr>
                                        <p:cTn id="42" dur="500"/>
                                        <p:tgtEl>
                                          <p:spTgt spid="6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wipe(down)">
                                      <p:cBhvr>
                                        <p:cTn id="51" dur="500"/>
                                        <p:tgtEl>
                                          <p:spTgt spid="68"/>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down)">
                                      <p:cBhvr>
                                        <p:cTn id="54" dur="500"/>
                                        <p:tgtEl>
                                          <p:spTgt spid="6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down)">
                                      <p:cBhvr>
                                        <p:cTn id="57" dur="500"/>
                                        <p:tgtEl>
                                          <p:spTgt spid="7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down)">
                                      <p:cBhvr>
                                        <p:cTn id="60" dur="500"/>
                                        <p:tgtEl>
                                          <p:spTgt spid="7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down)">
                                      <p:cBhvr>
                                        <p:cTn id="63" dur="500"/>
                                        <p:tgtEl>
                                          <p:spTgt spid="72"/>
                                        </p:tgtEl>
                                      </p:cBhvr>
                                    </p:animEffect>
                                  </p:childTnLst>
                                </p:cTn>
                              </p:par>
                              <p:par>
                                <p:cTn id="64" presetID="22" presetClass="entr" presetSubtype="4"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down)">
                                      <p:cBhvr>
                                        <p:cTn id="6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p:bldP spid="64" grpId="0" animBg="1"/>
      <p:bldP spid="65" grpId="0" animBg="1"/>
      <p:bldP spid="66" grpId="0" animBg="1"/>
      <p:bldP spid="67" grpId="0" animBg="1"/>
      <p:bldP spid="68" grpId="0" animBg="1"/>
      <p:bldP spid="69" grpId="0" animBg="1"/>
      <p:bldP spid="70" grpId="0" animBg="1"/>
      <p:bldP spid="71" grpId="0" animBg="1"/>
      <p:bldP spid="7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0946" y="436416"/>
            <a:ext cx="1392382" cy="1661609"/>
          </a:xfrm>
        </p:spPr>
        <p:txBody>
          <a:bodyPr/>
          <a:lstStyle/>
          <a:p>
            <a:r>
              <a:rPr lang="en-US" dirty="0" smtClean="0"/>
              <a:t>Usage culture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980" t="1060" r="1386" b="3030"/>
          <a:stretch/>
        </p:blipFill>
        <p:spPr>
          <a:xfrm>
            <a:off x="1808018" y="72736"/>
            <a:ext cx="8977746" cy="6577446"/>
          </a:xfrm>
          <a:prstGeom prst="rect">
            <a:avLst/>
          </a:prstGeom>
        </p:spPr>
      </p:pic>
      <p:sp>
        <p:nvSpPr>
          <p:cNvPr id="4" name="TextBox 3"/>
          <p:cNvSpPr txBox="1"/>
          <p:nvPr/>
        </p:nvSpPr>
        <p:spPr>
          <a:xfrm>
            <a:off x="7386765" y="6604059"/>
            <a:ext cx="3415679" cy="184666"/>
          </a:xfrm>
          <a:prstGeom prst="rect">
            <a:avLst/>
          </a:prstGeom>
          <a:noFill/>
        </p:spPr>
        <p:txBody>
          <a:bodyPr wrap="none" lIns="0" tIns="0" rIns="0" bIns="0" rtlCol="0">
            <a:spAutoFit/>
          </a:bodyPr>
          <a:lstStyle/>
          <a:p>
            <a:r>
              <a:rPr lang="en-US" sz="1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Pierre-</a:t>
            </a:r>
            <a:r>
              <a:rPr lang="en-US" sz="1200" dirty="0" err="1">
                <a:gradFill>
                  <a:gsLst>
                    <a:gs pos="0">
                      <a:schemeClr val="tx1">
                        <a:lumMod val="75000"/>
                        <a:lumOff val="25000"/>
                      </a:schemeClr>
                    </a:gs>
                    <a:gs pos="80000">
                      <a:schemeClr val="tx1">
                        <a:lumMod val="65000"/>
                        <a:lumOff val="35000"/>
                      </a:schemeClr>
                    </a:gs>
                  </a:gsLst>
                  <a:lin ang="16200000" scaled="0"/>
                </a:gradFill>
                <a:latin typeface="Segoe UI Light" pitchFamily="34" charset="0"/>
              </a:rPr>
              <a:t>Auguste</a:t>
            </a:r>
            <a:r>
              <a:rPr lang="en-US" sz="1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Renoir, Luncheon of the Boating Party</a:t>
            </a:r>
            <a:endParaRPr lang="en-US" sz="1200" dirty="0"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55853014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Live Site Culture</a:t>
            </a: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331767355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8"/>
            <a:ext cx="11650488" cy="4256111"/>
          </a:xfrm>
          <a:prstGeom prst="rect">
            <a:avLst/>
          </a:prstGeom>
        </p:spPr>
        <p:txBody>
          <a:bodyPr/>
          <a:lstStyle/>
          <a:p>
            <a:r>
              <a:rPr lang="en-US" dirty="0" smtClean="0"/>
              <a:t>Site status is always </a:t>
            </a:r>
            <a:r>
              <a:rPr lang="en-US" dirty="0" err="1" smtClean="0"/>
              <a:t>pri</a:t>
            </a:r>
            <a:r>
              <a:rPr lang="en-US" dirty="0" smtClean="0"/>
              <a:t> 1</a:t>
            </a:r>
          </a:p>
          <a:p>
            <a:r>
              <a:rPr lang="en-US" dirty="0" smtClean="0"/>
              <a:t>Global response team</a:t>
            </a:r>
          </a:p>
          <a:p>
            <a:r>
              <a:rPr lang="en-US" dirty="0" smtClean="0"/>
              <a:t>On-call DRI (Designated Responsible Individual) by area</a:t>
            </a:r>
          </a:p>
          <a:p>
            <a:r>
              <a:rPr lang="en-US" dirty="0" smtClean="0"/>
              <a:t>Weekly live site review </a:t>
            </a:r>
          </a:p>
          <a:p>
            <a:r>
              <a:rPr lang="en-US" dirty="0" smtClean="0"/>
              <a:t>Monthly service review</a:t>
            </a:r>
          </a:p>
          <a:p>
            <a:r>
              <a:rPr lang="en-US" dirty="0" smtClean="0"/>
              <a:t>Live-site issues become product backlog items</a:t>
            </a:r>
            <a:endParaRPr lang="en-US" dirty="0"/>
          </a:p>
          <a:p>
            <a:endParaRPr lang="en-US" dirty="0"/>
          </a:p>
        </p:txBody>
      </p:sp>
      <p:sp>
        <p:nvSpPr>
          <p:cNvPr id="2" name="Title 1"/>
          <p:cNvSpPr>
            <a:spLocks noGrp="1"/>
          </p:cNvSpPr>
          <p:nvPr>
            <p:ph type="title"/>
          </p:nvPr>
        </p:nvSpPr>
        <p:spPr/>
        <p:txBody>
          <a:bodyPr/>
          <a:lstStyle/>
          <a:p>
            <a:r>
              <a:rPr lang="en-US" dirty="0" smtClean="0"/>
              <a:t>Live-site Culture Principles</a:t>
            </a:r>
            <a:endParaRPr lang="en-US" dirty="0"/>
          </a:p>
        </p:txBody>
      </p:sp>
    </p:spTree>
    <p:extLst>
      <p:ext uri="{BB962C8B-B14F-4D97-AF65-F5344CB8AC3E}">
        <p14:creationId xmlns:p14="http://schemas.microsoft.com/office/powerpoint/2010/main" val="38292893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Dashboards Always Visible</a:t>
            </a:r>
            <a:endParaRPr lang="en-US" dirty="0"/>
          </a:p>
        </p:txBody>
      </p:sp>
      <p:pic>
        <p:nvPicPr>
          <p:cNvPr id="6" name="Picture 5"/>
          <p:cNvPicPr>
            <a:picLocks noChangeAspect="1"/>
          </p:cNvPicPr>
          <p:nvPr/>
        </p:nvPicPr>
        <p:blipFill>
          <a:blip r:embed="rId3"/>
          <a:stretch>
            <a:fillRect/>
          </a:stretch>
        </p:blipFill>
        <p:spPr>
          <a:xfrm>
            <a:off x="1240043" y="1188522"/>
            <a:ext cx="9816096" cy="5399508"/>
          </a:xfrm>
          <a:prstGeom prst="rect">
            <a:avLst/>
          </a:prstGeom>
        </p:spPr>
      </p:pic>
    </p:spTree>
    <p:extLst>
      <p:ext uri="{BB962C8B-B14F-4D97-AF65-F5344CB8AC3E}">
        <p14:creationId xmlns:p14="http://schemas.microsoft.com/office/powerpoint/2010/main" val="303607210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 y="289514"/>
            <a:ext cx="1918720" cy="2532063"/>
          </a:xfrm>
        </p:spPr>
        <p:txBody>
          <a:bodyPr/>
          <a:lstStyle/>
          <a:p>
            <a:r>
              <a:rPr lang="en-US" dirty="0" smtClean="0"/>
              <a:t>Live Site Issues (LSIs)</a:t>
            </a:r>
            <a:endParaRPr lang="en-US" dirty="0"/>
          </a:p>
        </p:txBody>
      </p:sp>
      <p:pic>
        <p:nvPicPr>
          <p:cNvPr id="5" name="Picture 4"/>
          <p:cNvPicPr>
            <a:picLocks noChangeAspect="1"/>
          </p:cNvPicPr>
          <p:nvPr/>
        </p:nvPicPr>
        <p:blipFill>
          <a:blip r:embed="rId2"/>
          <a:stretch>
            <a:fillRect/>
          </a:stretch>
        </p:blipFill>
        <p:spPr>
          <a:xfrm>
            <a:off x="2010159" y="404949"/>
            <a:ext cx="10059922" cy="6466573"/>
          </a:xfrm>
          <a:prstGeom prst="rect">
            <a:avLst/>
          </a:prstGeom>
        </p:spPr>
      </p:pic>
    </p:spTree>
    <p:extLst>
      <p:ext uri="{BB962C8B-B14F-4D97-AF65-F5344CB8AC3E}">
        <p14:creationId xmlns:p14="http://schemas.microsoft.com/office/powerpoint/2010/main" val="225301433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Business Success</a:t>
            </a: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33931604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8"/>
            <a:ext cx="11650488" cy="3061809"/>
          </a:xfrm>
          <a:prstGeom prst="rect">
            <a:avLst/>
          </a:prstGeom>
        </p:spPr>
        <p:txBody>
          <a:bodyPr/>
          <a:lstStyle/>
          <a:p>
            <a:r>
              <a:rPr lang="en-US" dirty="0" smtClean="0"/>
              <a:t>“Top Customer” program</a:t>
            </a:r>
          </a:p>
          <a:p>
            <a:r>
              <a:rPr lang="en-US" dirty="0" smtClean="0"/>
              <a:t>Customer contact</a:t>
            </a:r>
          </a:p>
          <a:p>
            <a:r>
              <a:rPr lang="en-US" dirty="0" smtClean="0"/>
              <a:t>Monthly service review</a:t>
            </a:r>
          </a:p>
          <a:p>
            <a:r>
              <a:rPr lang="en-US" dirty="0" smtClean="0"/>
              <a:t>Experimentation, or Build-Measure-Learn</a:t>
            </a:r>
            <a:endParaRPr lang="en-US" dirty="0"/>
          </a:p>
          <a:p>
            <a:endParaRPr lang="en-US" dirty="0"/>
          </a:p>
        </p:txBody>
      </p:sp>
      <p:sp>
        <p:nvSpPr>
          <p:cNvPr id="2" name="Title 1"/>
          <p:cNvSpPr>
            <a:spLocks noGrp="1"/>
          </p:cNvSpPr>
          <p:nvPr>
            <p:ph type="title"/>
          </p:nvPr>
        </p:nvSpPr>
        <p:spPr/>
        <p:txBody>
          <a:bodyPr/>
          <a:lstStyle/>
          <a:p>
            <a:r>
              <a:rPr lang="en-US" dirty="0" smtClean="0"/>
              <a:t>Driving Business Success</a:t>
            </a:r>
            <a:endParaRPr lang="en-US" dirty="0"/>
          </a:p>
        </p:txBody>
      </p:sp>
    </p:spTree>
    <p:extLst>
      <p:ext uri="{BB962C8B-B14F-4D97-AF65-F5344CB8AC3E}">
        <p14:creationId xmlns:p14="http://schemas.microsoft.com/office/powerpoint/2010/main" val="349178104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4"/>
          <p:cNvGraphicFramePr>
            <a:graphicFrameLocks/>
          </p:cNvGraphicFramePr>
          <p:nvPr>
            <p:extLst/>
          </p:nvPr>
        </p:nvGraphicFramePr>
        <p:xfrm>
          <a:off x="8087879" y="1925894"/>
          <a:ext cx="3389796" cy="44780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p:cNvSpPr>
            <a:spLocks noGrp="1"/>
          </p:cNvSpPr>
          <p:nvPr>
            <p:ph type="title"/>
          </p:nvPr>
        </p:nvSpPr>
        <p:spPr/>
        <p:txBody>
          <a:bodyPr>
            <a:normAutofit fontScale="90000"/>
          </a:bodyPr>
          <a:lstStyle/>
          <a:p>
            <a:r>
              <a:rPr lang="en-US" b="1" dirty="0" smtClean="0"/>
              <a:t>Every Service has Multiple Funnels</a:t>
            </a:r>
            <a:endParaRPr lang="en-US" b="1" dirty="0"/>
          </a:p>
        </p:txBody>
      </p:sp>
      <p:sp>
        <p:nvSpPr>
          <p:cNvPr id="2" name="TextBox 1"/>
          <p:cNvSpPr txBox="1"/>
          <p:nvPr/>
        </p:nvSpPr>
        <p:spPr>
          <a:xfrm>
            <a:off x="461458" y="1142802"/>
            <a:ext cx="7181693" cy="2307298"/>
          </a:xfrm>
          <a:prstGeom prst="rect">
            <a:avLst/>
          </a:prstGeom>
          <a:noFill/>
        </p:spPr>
        <p:txBody>
          <a:bodyPr wrap="square" rtlCol="0">
            <a:spAutoFit/>
          </a:bodyPr>
          <a:lstStyle/>
          <a:p>
            <a:r>
              <a:rPr lang="en-US" sz="1799" dirty="0" smtClean="0">
                <a:latin typeface="Calibri Light" panose="020F0302020204030204"/>
              </a:rPr>
              <a:t>Feeding the mouth of the funnel </a:t>
            </a:r>
            <a:r>
              <a:rPr lang="en-US" sz="1799" i="1" dirty="0" smtClean="0">
                <a:latin typeface="Calibri Light" panose="020F0302020204030204"/>
              </a:rPr>
              <a:t>might</a:t>
            </a:r>
            <a:r>
              <a:rPr lang="en-US" sz="1799" dirty="0" smtClean="0">
                <a:latin typeface="Calibri Light" panose="020F0302020204030204"/>
              </a:rPr>
              <a:t> be a vanity metric, if conversion rates decrease.</a:t>
            </a:r>
            <a:endParaRPr lang="en-US" sz="1799" dirty="0">
              <a:latin typeface="Calibri Light" panose="020F0302020204030204"/>
            </a:endParaRPr>
          </a:p>
          <a:p>
            <a:pPr lvl="0"/>
            <a:endParaRPr lang="en-US" sz="1799" dirty="0">
              <a:latin typeface="Calibri Light" panose="020F0302020204030204"/>
            </a:endParaRPr>
          </a:p>
          <a:p>
            <a:r>
              <a:rPr lang="en-US" sz="1799" dirty="0" smtClean="0">
                <a:latin typeface="Calibri Light" panose="020F0302020204030204"/>
              </a:rPr>
              <a:t>Think of each progression and its hassle map to expand funnel efficiency.</a:t>
            </a:r>
          </a:p>
          <a:p>
            <a:endParaRPr lang="en-US" sz="1799" dirty="0" smtClean="0">
              <a:latin typeface="Calibri Light" panose="020F0302020204030204"/>
            </a:endParaRPr>
          </a:p>
          <a:p>
            <a:r>
              <a:rPr lang="en-US" sz="1799" dirty="0" smtClean="0">
                <a:latin typeface="Calibri Light" panose="020F0302020204030204"/>
              </a:rPr>
              <a:t>Experiment!</a:t>
            </a:r>
            <a:endParaRPr lang="en-US" sz="1799" dirty="0">
              <a:latin typeface="Calibri Light" panose="020F0302020204030204"/>
            </a:endParaRPr>
          </a:p>
          <a:p>
            <a:endParaRPr lang="en-US" sz="1799" dirty="0">
              <a:latin typeface="Calibri Light" panose="020F0302020204030204"/>
            </a:endParaRPr>
          </a:p>
          <a:p>
            <a:endParaRPr lang="en-US" sz="1799" dirty="0">
              <a:latin typeface="+mj-lt"/>
            </a:endParaRPr>
          </a:p>
        </p:txBody>
      </p:sp>
      <p:sp>
        <p:nvSpPr>
          <p:cNvPr id="25" name="Curved Left Arrow 7"/>
          <p:cNvSpPr/>
          <p:nvPr/>
        </p:nvSpPr>
        <p:spPr>
          <a:xfrm>
            <a:off x="10668760" y="3569361"/>
            <a:ext cx="368873" cy="5132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8" name="Curved Left Arrow 11"/>
          <p:cNvSpPr/>
          <p:nvPr/>
        </p:nvSpPr>
        <p:spPr>
          <a:xfrm>
            <a:off x="10391748" y="4390181"/>
            <a:ext cx="368873" cy="5132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2" name="Curved Left Arrow 12"/>
          <p:cNvSpPr/>
          <p:nvPr/>
        </p:nvSpPr>
        <p:spPr>
          <a:xfrm>
            <a:off x="10086221" y="5195995"/>
            <a:ext cx="368873" cy="5132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8" name="Curved Left Arrow 18"/>
          <p:cNvSpPr/>
          <p:nvPr/>
        </p:nvSpPr>
        <p:spPr>
          <a:xfrm>
            <a:off x="11018255" y="2695275"/>
            <a:ext cx="368873" cy="5132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aphicFrame>
        <p:nvGraphicFramePr>
          <p:cNvPr id="10" name="Table 20"/>
          <p:cNvGraphicFramePr>
            <a:graphicFrameLocks noGrp="1"/>
          </p:cNvGraphicFramePr>
          <p:nvPr>
            <p:extLst/>
          </p:nvPr>
        </p:nvGraphicFramePr>
        <p:xfrm>
          <a:off x="548713" y="3242634"/>
          <a:ext cx="6441393" cy="3374777"/>
        </p:xfrm>
        <a:graphic>
          <a:graphicData uri="http://schemas.openxmlformats.org/drawingml/2006/table">
            <a:tbl>
              <a:tblPr/>
              <a:tblGrid>
                <a:gridCol w="1783897"/>
                <a:gridCol w="659192"/>
                <a:gridCol w="895694"/>
                <a:gridCol w="775653"/>
                <a:gridCol w="747950"/>
                <a:gridCol w="840290"/>
                <a:gridCol w="738717"/>
              </a:tblGrid>
              <a:tr h="434227">
                <a:tc>
                  <a:txBody>
                    <a:bodyPr/>
                    <a:lstStyle/>
                    <a:p>
                      <a:pPr algn="l" fontAlgn="ctr"/>
                      <a:r>
                        <a:rPr lang="en-US" sz="1800" b="1" i="0" u="none" strike="noStrike" dirty="0">
                          <a:solidFill>
                            <a:srgbClr val="000000"/>
                          </a:solidFill>
                          <a:effectLst/>
                          <a:latin typeface="Arial" panose="020B0604020202020204" pitchFamily="34" charset="0"/>
                        </a:rPr>
                        <a:t> </a:t>
                      </a:r>
                    </a:p>
                  </a:txBody>
                  <a:tcPr marL="7618" marR="7618" marT="7618" marB="0" anchor="ctr">
                    <a:lnL w="12700" cap="flat" cmpd="sng" algn="ctr">
                      <a:solidFill>
                        <a:srgbClr val="C9C9C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latin typeface="Segoe UI" panose="020B0502040204020203" pitchFamily="34" charset="0"/>
                        </a:rPr>
                        <a:t>August</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September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October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November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smtClean="0">
                          <a:solidFill>
                            <a:srgbClr val="000000"/>
                          </a:solidFill>
                          <a:effectLst/>
                          <a:latin typeface="Segoe UI" panose="020B0502040204020203" pitchFamily="34" charset="0"/>
                        </a:rPr>
                        <a:t>December</a:t>
                      </a:r>
                      <a:endParaRPr lang="en-US" sz="1100" b="1" i="0" u="none" strike="noStrike" dirty="0">
                        <a:solidFill>
                          <a:srgbClr val="000000"/>
                        </a:solidFill>
                        <a:effectLst/>
                        <a:latin typeface="Segoe UI" panose="020B0502040204020203" pitchFamily="34" charset="0"/>
                      </a:endParaRP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smtClean="0">
                          <a:solidFill>
                            <a:srgbClr val="000000"/>
                          </a:solidFill>
                          <a:effectLst/>
                          <a:latin typeface="Segoe UI" panose="020B0502040204020203" pitchFamily="34" charset="0"/>
                        </a:rPr>
                        <a:t>January*</a:t>
                      </a:r>
                      <a:endParaRPr lang="en-US" sz="1100" b="1" i="0" u="none" strike="noStrike" dirty="0">
                        <a:solidFill>
                          <a:srgbClr val="000000"/>
                        </a:solidFill>
                        <a:effectLst/>
                        <a:latin typeface="Segoe UI" panose="020B0502040204020203" pitchFamily="34" charset="0"/>
                      </a:endParaRP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20922">
                <a:tc>
                  <a:txBody>
                    <a:bodyPr/>
                    <a:lstStyle/>
                    <a:p>
                      <a:pPr algn="l" fontAlgn="ctr"/>
                      <a:r>
                        <a:rPr lang="en-US" sz="1100" b="1" i="0" u="none" strike="noStrike" dirty="0">
                          <a:solidFill>
                            <a:srgbClr val="000000"/>
                          </a:solidFill>
                          <a:effectLst/>
                          <a:latin typeface="Segoe UI" panose="020B0502040204020203" pitchFamily="34" charset="0"/>
                        </a:rPr>
                        <a:t>Accounts Created</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dirty="0">
                          <a:solidFill>
                            <a:srgbClr val="000000"/>
                          </a:solidFill>
                          <a:effectLst/>
                          <a:latin typeface="Segoe UI" panose="020B0502040204020203" pitchFamily="34" charset="0"/>
                        </a:rPr>
                        <a:t>Projects Created</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dirty="0">
                          <a:solidFill>
                            <a:srgbClr val="000000"/>
                          </a:solidFill>
                          <a:effectLst/>
                          <a:latin typeface="Segoe UI" panose="020B0502040204020203" pitchFamily="34" charset="0"/>
                        </a:rPr>
                        <a:t>Code </a:t>
                      </a:r>
                      <a:r>
                        <a:rPr lang="en-US" sz="1100" b="1" i="0" u="none" strike="noStrike" dirty="0" smtClean="0">
                          <a:solidFill>
                            <a:srgbClr val="000000"/>
                          </a:solidFill>
                          <a:effectLst/>
                          <a:latin typeface="Segoe UI" panose="020B0502040204020203" pitchFamily="34" charset="0"/>
                        </a:rPr>
                        <a:t>Checked-In</a:t>
                      </a:r>
                      <a:endParaRPr lang="en-US" sz="1100" b="1" i="0" u="none" strike="noStrike" dirty="0">
                        <a:solidFill>
                          <a:srgbClr val="000000"/>
                        </a:solidFill>
                        <a:effectLst/>
                        <a:latin typeface="Segoe UI" panose="020B0502040204020203" pitchFamily="34" charset="0"/>
                      </a:endParaRP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dirty="0">
                          <a:solidFill>
                            <a:srgbClr val="000000"/>
                          </a:solidFill>
                          <a:effectLst/>
                          <a:latin typeface="Segoe UI" panose="020B0502040204020203" pitchFamily="34" charset="0"/>
                        </a:rPr>
                        <a:t>Builds Executed</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algn="ctr" defTabSz="914400" rtl="0" eaLnBrk="1" fontAlgn="ctr" latinLnBrk="0" hangingPunct="1"/>
                      <a:endParaRPr lang="en-US" sz="1100" b="0" i="0" u="none" strike="noStrike" kern="120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dirty="0">
                          <a:solidFill>
                            <a:srgbClr val="000000"/>
                          </a:solidFill>
                          <a:effectLst/>
                          <a:latin typeface="Segoe UI" panose="020B0502040204020203" pitchFamily="34" charset="0"/>
                        </a:rPr>
                        <a:t>Deployments to Azure</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algn="ctr" defTabSz="914400" rtl="0" eaLnBrk="1" fontAlgn="ctr" latinLnBrk="0" hangingPunct="1"/>
                      <a:endParaRPr lang="en-US" sz="1100" b="0" i="0" u="none" strike="noStrike" kern="120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endParaRPr lang="en-US" sz="1100" b="0" i="0" u="none" strike="noStrike" kern="1200" dirty="0">
                        <a:solidFill>
                          <a:schemeClr val="tx1"/>
                        </a:solidFill>
                        <a:effectLst/>
                        <a:latin typeface="Segoe UI" panose="020B0502040204020203" pitchFamily="34" charset="0"/>
                        <a:ea typeface="+mn-ea"/>
                        <a:cs typeface="+mn-cs"/>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103">
                <a:tc>
                  <a:txBody>
                    <a:bodyPr/>
                    <a:lstStyle/>
                    <a:p>
                      <a:pPr algn="l" fontAlgn="ctr"/>
                      <a:r>
                        <a:rPr lang="en-US" sz="1800" b="0" i="0" u="none" strike="noStrike" dirty="0">
                          <a:solidFill>
                            <a:schemeClr val="tx1"/>
                          </a:solidFill>
                          <a:effectLst/>
                          <a:latin typeface="Arial" panose="020B0604020202020204" pitchFamily="34" charset="0"/>
                        </a:rPr>
                        <a:t> </a:t>
                      </a:r>
                    </a:p>
                  </a:txBody>
                  <a:tcPr marL="7618" marR="7618" marT="761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000" b="0" i="0" u="none" strike="noStrike">
                        <a:solidFill>
                          <a:schemeClr val="tx1"/>
                        </a:solidFill>
                        <a:effectLst/>
                        <a:latin typeface="Times New Roman" panose="02020603050405020304" pitchFamily="18" charset="0"/>
                      </a:endParaRPr>
                    </a:p>
                  </a:txBody>
                  <a:tcPr marL="7618" marR="7618" marT="7618" marB="0" anchor="b">
                    <a:lnL w="12700" cap="flat" cmpd="sng" algn="ctr">
                      <a:solidFill>
                        <a:srgbClr val="FFFFFF"/>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Times New Roman" panose="02020603050405020304" pitchFamily="18" charset="0"/>
                      </a:endParaRPr>
                    </a:p>
                  </a:txBody>
                  <a:tcPr marL="7618" marR="7618" marT="761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Times New Roman" panose="02020603050405020304" pitchFamily="18" charset="0"/>
                      </a:endParaRPr>
                    </a:p>
                  </a:txBody>
                  <a:tcPr marL="7618" marR="7618" marT="761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Times New Roman" panose="02020603050405020304" pitchFamily="18" charset="0"/>
                      </a:endParaRPr>
                    </a:p>
                  </a:txBody>
                  <a:tcPr marL="7618" marR="7618" marT="761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chemeClr val="tx1"/>
                        </a:solidFill>
                        <a:effectLst/>
                        <a:latin typeface="Times New Roman" panose="02020603050405020304" pitchFamily="18" charset="0"/>
                      </a:endParaRPr>
                    </a:p>
                  </a:txBody>
                  <a:tcPr marL="7618" marR="7618" marT="761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chemeClr val="tx1"/>
                        </a:solidFill>
                        <a:effectLst/>
                        <a:latin typeface="Times New Roman" panose="02020603050405020304" pitchFamily="18" charset="0"/>
                      </a:endParaRPr>
                    </a:p>
                  </a:txBody>
                  <a:tcPr marL="7618" marR="7618" marT="7618"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4227">
                <a:tc>
                  <a:txBody>
                    <a:bodyPr/>
                    <a:lstStyle/>
                    <a:p>
                      <a:pPr algn="l" fontAlgn="ctr"/>
                      <a:r>
                        <a:rPr lang="en-US" sz="1800" b="0" i="0" u="none" strike="noStrike" dirty="0">
                          <a:solidFill>
                            <a:schemeClr val="tx1"/>
                          </a:solidFill>
                          <a:effectLst/>
                          <a:latin typeface="Arial" panose="020B0604020202020204" pitchFamily="34" charset="0"/>
                        </a:rPr>
                        <a:t> </a:t>
                      </a:r>
                    </a:p>
                  </a:txBody>
                  <a:tcPr marL="7618" marR="7618" marT="7618"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Segoe UI" panose="020B0502040204020203" pitchFamily="34" charset="0"/>
                        </a:rPr>
                        <a:t>August</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September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October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a:solidFill>
                            <a:srgbClr val="000000"/>
                          </a:solidFill>
                          <a:effectLst/>
                          <a:latin typeface="Segoe UI" panose="020B0502040204020203" pitchFamily="34" charset="0"/>
                        </a:rPr>
                        <a:t>November</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smtClean="0">
                          <a:solidFill>
                            <a:srgbClr val="000000"/>
                          </a:solidFill>
                          <a:effectLst/>
                          <a:latin typeface="Segoe UI" panose="020B0502040204020203" pitchFamily="34" charset="0"/>
                        </a:rPr>
                        <a:t>December</a:t>
                      </a:r>
                      <a:endParaRPr lang="en-US" sz="1100" b="1" i="0" u="none" strike="noStrike" dirty="0">
                        <a:solidFill>
                          <a:srgbClr val="000000"/>
                        </a:solidFill>
                        <a:effectLst/>
                        <a:latin typeface="Segoe UI" panose="020B0502040204020203" pitchFamily="34" charset="0"/>
                      </a:endParaRP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1" i="0" u="none" strike="noStrike" dirty="0" smtClean="0">
                          <a:solidFill>
                            <a:srgbClr val="000000"/>
                          </a:solidFill>
                          <a:effectLst/>
                          <a:latin typeface="Segoe UI" panose="020B0502040204020203" pitchFamily="34" charset="0"/>
                        </a:rPr>
                        <a:t>January*</a:t>
                      </a:r>
                      <a:endParaRPr lang="en-US" sz="1100" b="1" i="0" u="none" strike="noStrike" dirty="0">
                        <a:solidFill>
                          <a:srgbClr val="000000"/>
                        </a:solidFill>
                        <a:effectLst/>
                        <a:latin typeface="Segoe UI" panose="020B0502040204020203" pitchFamily="34" charset="0"/>
                      </a:endParaRP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20922">
                <a:tc>
                  <a:txBody>
                    <a:bodyPr/>
                    <a:lstStyle/>
                    <a:p>
                      <a:pPr algn="l" fontAlgn="ctr"/>
                      <a:r>
                        <a:rPr lang="en-US" sz="1100" b="1" i="0" u="none" strike="noStrike" dirty="0">
                          <a:solidFill>
                            <a:srgbClr val="000000"/>
                          </a:solidFill>
                          <a:effectLst/>
                          <a:latin typeface="Segoe UI" panose="020B0502040204020203" pitchFamily="34" charset="0"/>
                        </a:rPr>
                        <a:t>Account -&gt; Project</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dirty="0">
                          <a:solidFill>
                            <a:srgbClr val="000000"/>
                          </a:solidFill>
                          <a:effectLst/>
                          <a:latin typeface="Segoe UI" panose="020B0502040204020203" pitchFamily="34" charset="0"/>
                        </a:rPr>
                        <a:t>Project -&gt; Check-In</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a:solidFill>
                            <a:srgbClr val="000000"/>
                          </a:solidFill>
                          <a:effectLst/>
                          <a:latin typeface="Segoe UI" panose="020B0502040204020203" pitchFamily="34" charset="0"/>
                        </a:rPr>
                        <a:t>Check-In -&gt; Build</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a:solidFill>
                            <a:srgbClr val="000000"/>
                          </a:solidFill>
                          <a:effectLst/>
                          <a:latin typeface="Segoe UI" panose="020B0502040204020203" pitchFamily="34" charset="0"/>
                        </a:rPr>
                        <a:t>Build -&gt; Deploy</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922">
                <a:tc>
                  <a:txBody>
                    <a:bodyPr/>
                    <a:lstStyle/>
                    <a:p>
                      <a:pPr algn="l" fontAlgn="ctr"/>
                      <a:r>
                        <a:rPr lang="en-US" sz="1100" b="1" i="0" u="none" strike="noStrike">
                          <a:solidFill>
                            <a:srgbClr val="000000"/>
                          </a:solidFill>
                          <a:effectLst/>
                          <a:latin typeface="Segoe UI" panose="020B0502040204020203" pitchFamily="34" charset="0"/>
                        </a:rPr>
                        <a:t>E2E Conversion</a:t>
                      </a:r>
                    </a:p>
                  </a:txBody>
                  <a:tcPr marL="7618" marR="7618" marT="761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7618" marR="7618" marT="7618"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3458129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 Growth in Active Accounts"/>
          <p:cNvGraphicFramePr>
            <a:graphicFrameLocks/>
          </p:cNvGraphicFramePr>
          <p:nvPr>
            <p:extLst/>
          </p:nvPr>
        </p:nvGraphicFramePr>
        <p:xfrm>
          <a:off x="591689" y="4192827"/>
          <a:ext cx="5467397" cy="24908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6"/>
          <p:cNvGraphicFramePr>
            <a:graphicFrameLocks noGrp="1"/>
          </p:cNvGraphicFramePr>
          <p:nvPr>
            <p:extLst/>
          </p:nvPr>
        </p:nvGraphicFramePr>
        <p:xfrm>
          <a:off x="6095575" y="1361313"/>
          <a:ext cx="5826403" cy="5355520"/>
        </p:xfrm>
        <a:graphic>
          <a:graphicData uri="http://schemas.openxmlformats.org/drawingml/2006/chart">
            <c:chart xmlns:c="http://schemas.openxmlformats.org/drawingml/2006/chart" xmlns:r="http://schemas.openxmlformats.org/officeDocument/2006/relationships" r:id="rId4"/>
          </a:graphicData>
        </a:graphic>
      </p:graphicFrame>
      <p:sp>
        <p:nvSpPr>
          <p:cNvPr id="10" name="Title 1"/>
          <p:cNvSpPr>
            <a:spLocks noGrp="1"/>
          </p:cNvSpPr>
          <p:nvPr>
            <p:ph type="title"/>
          </p:nvPr>
        </p:nvSpPr>
        <p:spPr/>
        <p:txBody>
          <a:bodyPr>
            <a:normAutofit fontScale="90000"/>
          </a:bodyPr>
          <a:lstStyle/>
          <a:p>
            <a:r>
              <a:rPr lang="en-US" b="1" dirty="0"/>
              <a:t>Track </a:t>
            </a:r>
            <a:r>
              <a:rPr lang="en-US" b="1" dirty="0" err="1" smtClean="0"/>
              <a:t>MoM</a:t>
            </a:r>
            <a:r>
              <a:rPr lang="en-US" b="1" dirty="0" smtClean="0"/>
              <a:t> Growth </a:t>
            </a:r>
            <a:r>
              <a:rPr lang="en-US" b="1" dirty="0"/>
              <a:t>Rates (not just </a:t>
            </a:r>
            <a:r>
              <a:rPr lang="en-US" b="1" dirty="0" smtClean="0"/>
              <a:t>Cumulative)</a:t>
            </a:r>
            <a:endParaRPr lang="en-US" dirty="0"/>
          </a:p>
        </p:txBody>
      </p:sp>
      <p:cxnSp>
        <p:nvCxnSpPr>
          <p:cNvPr id="13" name="Straight Connector 12"/>
          <p:cNvCxnSpPr/>
          <p:nvPr/>
        </p:nvCxnSpPr>
        <p:spPr>
          <a:xfrm flipH="1">
            <a:off x="10103156" y="2107095"/>
            <a:ext cx="26500" cy="3455893"/>
          </a:xfrm>
          <a:prstGeom prst="line">
            <a:avLst/>
          </a:prstGeom>
        </p:spPr>
        <p:style>
          <a:lnRef idx="2">
            <a:schemeClr val="dk1">
              <a:shade val="50000"/>
            </a:schemeClr>
          </a:lnRef>
          <a:fillRef idx="1">
            <a:schemeClr val="dk1"/>
          </a:fillRef>
          <a:effectRef idx="0">
            <a:schemeClr val="dk1"/>
          </a:effectRef>
          <a:fontRef idx="minor">
            <a:schemeClr val="lt1"/>
          </a:fontRef>
        </p:style>
      </p:cxnSp>
      <p:sp>
        <p:nvSpPr>
          <p:cNvPr id="14" name="Rectangle 13"/>
          <p:cNvSpPr/>
          <p:nvPr/>
        </p:nvSpPr>
        <p:spPr>
          <a:xfrm>
            <a:off x="9501669" y="2107095"/>
            <a:ext cx="627987" cy="371061"/>
          </a:xfrm>
          <a:prstGeom prst="rect">
            <a:avLst/>
          </a:prstGeom>
        </p:spPr>
        <p:style>
          <a:lnRef idx="2">
            <a:schemeClr val="dk1">
              <a:shade val="50000"/>
            </a:schemeClr>
          </a:lnRef>
          <a:fillRef idx="1">
            <a:schemeClr val="dk1"/>
          </a:fillRef>
          <a:effectRef idx="0">
            <a:schemeClr val="dk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a:t>Launch</a:t>
            </a:r>
          </a:p>
        </p:txBody>
      </p:sp>
      <p:sp>
        <p:nvSpPr>
          <p:cNvPr id="12" name="TextBox 8"/>
          <p:cNvSpPr txBox="1"/>
          <p:nvPr/>
        </p:nvSpPr>
        <p:spPr>
          <a:xfrm>
            <a:off x="645021" y="3862435"/>
            <a:ext cx="5450554" cy="369236"/>
          </a:xfrm>
          <a:prstGeom prst="rect">
            <a:avLst/>
          </a:prstGeom>
          <a:solidFill>
            <a:schemeClr val="bg1"/>
          </a:solidFill>
        </p:spPr>
        <p:txBody>
          <a:bodyPr wrap="square" rtlCol="0">
            <a:spAutoFit/>
          </a:bodyPr>
          <a:lstStyle/>
          <a:p>
            <a:pPr algn="ctr"/>
            <a:r>
              <a:rPr lang="en-US" sz="1799" b="1" dirty="0" err="1">
                <a:latin typeface="Segoe UI Light" panose="020B0502040204020203" pitchFamily="34" charset="0"/>
                <a:cs typeface="Segoe UI Light" panose="020B0502040204020203" pitchFamily="34" charset="0"/>
              </a:rPr>
              <a:t>MoM</a:t>
            </a:r>
            <a:r>
              <a:rPr lang="en-US" sz="1799" b="1" dirty="0">
                <a:latin typeface="Segoe UI Light" panose="020B0502040204020203" pitchFamily="34" charset="0"/>
                <a:cs typeface="Segoe UI Light" panose="020B0502040204020203" pitchFamily="34" charset="0"/>
              </a:rPr>
              <a:t> Growth in [sub]Service Adoption</a:t>
            </a:r>
          </a:p>
        </p:txBody>
      </p:sp>
    </p:spTree>
    <p:extLst>
      <p:ext uri="{BB962C8B-B14F-4D97-AF65-F5344CB8AC3E}">
        <p14:creationId xmlns:p14="http://schemas.microsoft.com/office/powerpoint/2010/main" val="92360027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81286" y="5155762"/>
            <a:ext cx="11459081" cy="1469564"/>
            <a:chOff x="273051" y="1524000"/>
            <a:chExt cx="8680449" cy="3724906"/>
          </a:xfrm>
        </p:grpSpPr>
        <p:sp>
          <p:nvSpPr>
            <p:cNvPr id="18" name="Rectangle 17"/>
            <p:cNvSpPr/>
            <p:nvPr/>
          </p:nvSpPr>
          <p:spPr bwMode="auto">
            <a:xfrm>
              <a:off x="273051" y="1524000"/>
              <a:ext cx="8234981" cy="3724906"/>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8508032" y="1524000"/>
              <a:ext cx="445468" cy="372490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dirty="0">
                  <a:gradFill>
                    <a:gsLst>
                      <a:gs pos="0">
                        <a:srgbClr val="FFFFFF"/>
                      </a:gs>
                      <a:gs pos="100000">
                        <a:srgbClr val="FFFFFF"/>
                      </a:gs>
                    </a:gsLst>
                    <a:lin ang="5400000" scaled="0"/>
                  </a:gradFill>
                  <a:ea typeface="Segoe UI" pitchFamily="34" charset="0"/>
                  <a:cs typeface="Segoe UI" pitchFamily="34" charset="0"/>
                </a:rPr>
                <a:t>Learn</a:t>
              </a:r>
            </a:p>
          </p:txBody>
        </p:sp>
      </p:grpSp>
      <p:grpSp>
        <p:nvGrpSpPr>
          <p:cNvPr id="14" name="Group 13"/>
          <p:cNvGrpSpPr/>
          <p:nvPr/>
        </p:nvGrpSpPr>
        <p:grpSpPr>
          <a:xfrm>
            <a:off x="6103791" y="1445244"/>
            <a:ext cx="5636576" cy="3485189"/>
            <a:chOff x="189004" y="1576843"/>
            <a:chExt cx="8764496" cy="3672063"/>
          </a:xfrm>
        </p:grpSpPr>
        <p:sp>
          <p:nvSpPr>
            <p:cNvPr id="15" name="Rectangle 14"/>
            <p:cNvSpPr/>
            <p:nvPr/>
          </p:nvSpPr>
          <p:spPr bwMode="auto">
            <a:xfrm>
              <a:off x="189004" y="1576843"/>
              <a:ext cx="7850098" cy="3672063"/>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039100" y="1576843"/>
              <a:ext cx="914400" cy="367206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dirty="0">
                  <a:gradFill>
                    <a:gsLst>
                      <a:gs pos="0">
                        <a:srgbClr val="FFFFFF"/>
                      </a:gs>
                      <a:gs pos="100000">
                        <a:srgbClr val="FFFFFF"/>
                      </a:gs>
                    </a:gsLst>
                    <a:lin ang="5400000" scaled="0"/>
                  </a:gradFill>
                  <a:ea typeface="Segoe UI" pitchFamily="34" charset="0"/>
                  <a:cs typeface="Segoe UI" pitchFamily="34" charset="0"/>
                </a:rPr>
                <a:t>Measure</a:t>
              </a:r>
            </a:p>
          </p:txBody>
        </p:sp>
      </p:grpSp>
      <p:grpSp>
        <p:nvGrpSpPr>
          <p:cNvPr id="6" name="Group 5"/>
          <p:cNvGrpSpPr/>
          <p:nvPr/>
        </p:nvGrpSpPr>
        <p:grpSpPr>
          <a:xfrm>
            <a:off x="267614" y="1445244"/>
            <a:ext cx="5582525" cy="3485189"/>
            <a:chOff x="273051" y="1473200"/>
            <a:chExt cx="5695949" cy="3556000"/>
          </a:xfrm>
        </p:grpSpPr>
        <p:sp>
          <p:nvSpPr>
            <p:cNvPr id="10" name="Rectangle 9"/>
            <p:cNvSpPr/>
            <p:nvPr/>
          </p:nvSpPr>
          <p:spPr bwMode="auto">
            <a:xfrm>
              <a:off x="273051" y="1473200"/>
              <a:ext cx="5095937" cy="3556000"/>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368988" y="1473200"/>
              <a:ext cx="600012" cy="355600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dirty="0">
                  <a:gradFill>
                    <a:gsLst>
                      <a:gs pos="0">
                        <a:srgbClr val="FFFFFF"/>
                      </a:gs>
                      <a:gs pos="100000">
                        <a:srgbClr val="FFFFFF"/>
                      </a:gs>
                    </a:gsLst>
                    <a:lin ang="5400000" scaled="0"/>
                  </a:gradFill>
                  <a:ea typeface="Segoe UI" pitchFamily="34" charset="0"/>
                  <a:cs typeface="Segoe UI" pitchFamily="34" charset="0"/>
                </a:rPr>
                <a:t>Build</a:t>
              </a: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754557" y="471259"/>
            <a:ext cx="985810" cy="191192"/>
          </a:xfrm>
          <a:prstGeom prst="rect">
            <a:avLst/>
          </a:prstGeom>
        </p:spPr>
      </p:pic>
      <p:sp>
        <p:nvSpPr>
          <p:cNvPr id="2" name="Title 1"/>
          <p:cNvSpPr>
            <a:spLocks noGrp="1"/>
          </p:cNvSpPr>
          <p:nvPr>
            <p:ph type="title"/>
          </p:nvPr>
        </p:nvSpPr>
        <p:spPr/>
        <p:txBody>
          <a:bodyPr/>
          <a:lstStyle/>
          <a:p>
            <a:r>
              <a:rPr lang="en-US" dirty="0" smtClean="0"/>
              <a:t>Build, Measure, Learn</a:t>
            </a:r>
            <a:endParaRPr lang="en-US" dirty="0"/>
          </a:p>
        </p:txBody>
      </p:sp>
      <p:grpSp>
        <p:nvGrpSpPr>
          <p:cNvPr id="3" name="Group 2"/>
          <p:cNvGrpSpPr/>
          <p:nvPr/>
        </p:nvGrpSpPr>
        <p:grpSpPr>
          <a:xfrm>
            <a:off x="820070" y="1620419"/>
            <a:ext cx="7261318" cy="2956094"/>
            <a:chOff x="836732" y="1651934"/>
            <a:chExt cx="7408851" cy="301615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732" y="2438928"/>
              <a:ext cx="3991532" cy="2229161"/>
            </a:xfrm>
            <a:prstGeom prst="rect">
              <a:avLst/>
            </a:prstGeom>
            <a:ln>
              <a:solidFill>
                <a:schemeClr val="bg1">
                  <a:lumMod val="75000"/>
                </a:schemeClr>
              </a:solidFill>
            </a:ln>
          </p:spPr>
        </p:pic>
        <p:sp>
          <p:nvSpPr>
            <p:cNvPr id="7" name="TextBox 6"/>
            <p:cNvSpPr txBox="1"/>
            <p:nvPr/>
          </p:nvSpPr>
          <p:spPr>
            <a:xfrm>
              <a:off x="836732" y="1651934"/>
              <a:ext cx="7408851" cy="553998"/>
            </a:xfrm>
            <a:prstGeom prst="rect">
              <a:avLst/>
            </a:prstGeom>
            <a:noFill/>
          </p:spPr>
          <p:txBody>
            <a:bodyPr wrap="square" lIns="0" tIns="0" rIns="0" bIns="0" rtlCol="0">
              <a:spAutoFit/>
            </a:bodyPr>
            <a:lstStyle/>
            <a:p>
              <a:pPr defTabSz="913824"/>
              <a:r>
                <a:rPr lang="en-US" sz="3528" dirty="0">
                  <a:solidFill>
                    <a:srgbClr val="000000">
                      <a:lumMod val="75000"/>
                      <a:lumOff val="25000"/>
                    </a:srgbClr>
                  </a:solidFill>
                  <a:latin typeface="Segoe UI Light" panose="020B0502040204020203" pitchFamily="34" charset="0"/>
                  <a:cs typeface="Segoe UI Light" panose="020B0502040204020203" pitchFamily="34" charset="0"/>
                </a:rPr>
                <a:t>We had this…</a:t>
              </a:r>
            </a:p>
          </p:txBody>
        </p:sp>
      </p:grpSp>
      <p:sp>
        <p:nvSpPr>
          <p:cNvPr id="8" name="TextBox 7"/>
          <p:cNvSpPr txBox="1"/>
          <p:nvPr/>
        </p:nvSpPr>
        <p:spPr>
          <a:xfrm>
            <a:off x="1109823" y="5306276"/>
            <a:ext cx="9300206" cy="1085932"/>
          </a:xfrm>
          <a:prstGeom prst="rect">
            <a:avLst/>
          </a:prstGeom>
          <a:noFill/>
        </p:spPr>
        <p:txBody>
          <a:bodyPr wrap="square" lIns="0" tIns="0" rIns="0" bIns="0" rtlCol="0">
            <a:spAutoFit/>
          </a:bodyPr>
          <a:lstStyle/>
          <a:p>
            <a:pPr defTabSz="913824"/>
            <a:r>
              <a:rPr lang="en-US" sz="3528" dirty="0">
                <a:solidFill>
                  <a:srgbClr val="000000">
                    <a:lumMod val="75000"/>
                    <a:lumOff val="25000"/>
                  </a:srgbClr>
                </a:solidFill>
                <a:latin typeface="Segoe UI Light" panose="020B0502040204020203" pitchFamily="34" charset="0"/>
                <a:cs typeface="Segoe UI Light" panose="020B0502040204020203" pitchFamily="34" charset="0"/>
              </a:rPr>
              <a:t>… we decided we could do better, and made a few changes</a:t>
            </a:r>
          </a:p>
        </p:txBody>
      </p:sp>
      <p:sp>
        <p:nvSpPr>
          <p:cNvPr id="9" name="TextBox 8"/>
          <p:cNvSpPr txBox="1"/>
          <p:nvPr/>
        </p:nvSpPr>
        <p:spPr>
          <a:xfrm>
            <a:off x="7620563" y="2295523"/>
            <a:ext cx="2789467" cy="1734474"/>
          </a:xfrm>
          <a:prstGeom prst="rect">
            <a:avLst/>
          </a:prstGeom>
          <a:noFill/>
        </p:spPr>
        <p:txBody>
          <a:bodyPr wrap="square" lIns="0" tIns="0" rIns="0" bIns="0" rtlCol="0">
            <a:spAutoFit/>
          </a:bodyPr>
          <a:lstStyle/>
          <a:p>
            <a:pPr defTabSz="913824"/>
            <a:r>
              <a:rPr lang="en-US" sz="11270" b="1" dirty="0">
                <a:solidFill>
                  <a:srgbClr val="000000">
                    <a:lumMod val="75000"/>
                    <a:lumOff val="25000"/>
                  </a:srgbClr>
                </a:solidFill>
                <a:latin typeface="Segoe UI Light" panose="020B0502040204020203" pitchFamily="34" charset="0"/>
                <a:cs typeface="Segoe UI Light" panose="020B0502040204020203" pitchFamily="34" charset="0"/>
              </a:rPr>
              <a:t>30%</a:t>
            </a:r>
          </a:p>
        </p:txBody>
      </p:sp>
    </p:spTree>
    <p:extLst>
      <p:ext uri="{BB962C8B-B14F-4D97-AF65-F5344CB8AC3E}">
        <p14:creationId xmlns:p14="http://schemas.microsoft.com/office/powerpoint/2010/main" val="20038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40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7615" y="1445243"/>
            <a:ext cx="10953639" cy="5411378"/>
            <a:chOff x="273051" y="1473199"/>
            <a:chExt cx="11176193" cy="5521326"/>
          </a:xfrm>
        </p:grpSpPr>
        <p:grpSp>
          <p:nvGrpSpPr>
            <p:cNvPr id="12" name="Group 11"/>
            <p:cNvGrpSpPr/>
            <p:nvPr/>
          </p:nvGrpSpPr>
          <p:grpSpPr>
            <a:xfrm>
              <a:off x="273051" y="1473199"/>
              <a:ext cx="11176193" cy="5521325"/>
              <a:chOff x="273051" y="1523999"/>
              <a:chExt cx="17032171" cy="5783582"/>
            </a:xfrm>
          </p:grpSpPr>
          <p:sp>
            <p:nvSpPr>
              <p:cNvPr id="13" name="Rectangle 12"/>
              <p:cNvSpPr/>
              <p:nvPr/>
            </p:nvSpPr>
            <p:spPr bwMode="auto">
              <a:xfrm>
                <a:off x="273051" y="1523999"/>
                <a:ext cx="16117771" cy="578358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6390822" y="1524000"/>
                <a:ext cx="914400" cy="351141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dirty="0">
                    <a:gradFill>
                      <a:gsLst>
                        <a:gs pos="0">
                          <a:srgbClr val="FFFFFF"/>
                        </a:gs>
                        <a:gs pos="100000">
                          <a:srgbClr val="FFFFFF"/>
                        </a:gs>
                      </a:gsLst>
                      <a:lin ang="5400000" scaled="0"/>
                    </a:gradFill>
                    <a:ea typeface="Segoe UI" pitchFamily="34" charset="0"/>
                    <a:cs typeface="Segoe UI" pitchFamily="34" charset="0"/>
                  </a:rPr>
                  <a:t>Build</a:t>
                </a:r>
              </a:p>
            </p:txBody>
          </p:sp>
        </p:grpSp>
        <p:sp>
          <p:nvSpPr>
            <p:cNvPr id="17" name="Rectangle 16"/>
            <p:cNvSpPr/>
            <p:nvPr/>
          </p:nvSpPr>
          <p:spPr bwMode="auto">
            <a:xfrm>
              <a:off x="10849232" y="4825388"/>
              <a:ext cx="600012" cy="216913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27" name="Picture 3" descr="http://blogs.msdn.com/cfs-file.ashx/__key/communityserver-blogs-components-weblogfiles/00-00-00-36-52-metablogapi/0624.clip_5F00_image001_5F00_4EBA395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071" y="2391742"/>
            <a:ext cx="9297986" cy="529313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Build, Measure, Learn</a:t>
            </a:r>
            <a:endParaRPr lang="en-US" dirty="0"/>
          </a:p>
        </p:txBody>
      </p:sp>
      <p:sp>
        <p:nvSpPr>
          <p:cNvPr id="4" name="TextBox 3"/>
          <p:cNvSpPr txBox="1"/>
          <p:nvPr/>
        </p:nvSpPr>
        <p:spPr>
          <a:xfrm>
            <a:off x="820070" y="1620418"/>
            <a:ext cx="7261318" cy="542967"/>
          </a:xfrm>
          <a:prstGeom prst="rect">
            <a:avLst/>
          </a:prstGeom>
          <a:noFill/>
        </p:spPr>
        <p:txBody>
          <a:bodyPr wrap="square" lIns="0" tIns="0" rIns="0" bIns="0" rtlCol="0">
            <a:spAutoFit/>
          </a:bodyPr>
          <a:lstStyle/>
          <a:p>
            <a:pPr defTabSz="913824"/>
            <a:r>
              <a:rPr lang="en-US" sz="3528" dirty="0">
                <a:solidFill>
                  <a:srgbClr val="000000">
                    <a:lumMod val="75000"/>
                    <a:lumOff val="25000"/>
                  </a:srgbClr>
                </a:solidFill>
                <a:latin typeface="Segoe UI Light" panose="020B0502040204020203" pitchFamily="34" charset="0"/>
                <a:cs typeface="Segoe UI Light" panose="020B0502040204020203" pitchFamily="34" charset="0"/>
              </a:rPr>
              <a:t>So we did this…</a:t>
            </a:r>
          </a:p>
        </p:txBody>
      </p:sp>
      <p:grpSp>
        <p:nvGrpSpPr>
          <p:cNvPr id="21" name="Group 20"/>
          <p:cNvGrpSpPr/>
          <p:nvPr/>
        </p:nvGrpSpPr>
        <p:grpSpPr>
          <a:xfrm>
            <a:off x="6103791" y="1445244"/>
            <a:ext cx="5636576" cy="3485189"/>
            <a:chOff x="189004" y="1576843"/>
            <a:chExt cx="8764496" cy="3672063"/>
          </a:xfrm>
          <a:solidFill>
            <a:schemeClr val="accent5"/>
          </a:solidFill>
        </p:grpSpPr>
        <p:sp>
          <p:nvSpPr>
            <p:cNvPr id="22" name="Rectangle 21"/>
            <p:cNvSpPr/>
            <p:nvPr/>
          </p:nvSpPr>
          <p:spPr bwMode="auto">
            <a:xfrm>
              <a:off x="189004" y="1576843"/>
              <a:ext cx="7850098" cy="3672063"/>
            </a:xfrm>
            <a:prstGeom prst="rect">
              <a:avLst/>
            </a:prstGeom>
            <a:solidFill>
              <a:srgbClr val="A9DE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039100" y="1576843"/>
              <a:ext cx="914400" cy="3672063"/>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r>
                <a:rPr lang="en-US" sz="2744" dirty="0">
                  <a:gradFill>
                    <a:gsLst>
                      <a:gs pos="0">
                        <a:srgbClr val="FFFFFF"/>
                      </a:gs>
                      <a:gs pos="100000">
                        <a:srgbClr val="FFFFFF"/>
                      </a:gs>
                    </a:gsLst>
                    <a:lin ang="5400000" scaled="0"/>
                  </a:gradFill>
                  <a:ea typeface="Segoe UI" pitchFamily="34" charset="0"/>
                  <a:cs typeface="Segoe UI" pitchFamily="34" charset="0"/>
                </a:rPr>
                <a:t>Measure</a:t>
              </a:r>
            </a:p>
          </p:txBody>
        </p:sp>
      </p:grpSp>
      <p:sp>
        <p:nvSpPr>
          <p:cNvPr id="24" name="TextBox 23"/>
          <p:cNvSpPr txBox="1"/>
          <p:nvPr/>
        </p:nvSpPr>
        <p:spPr>
          <a:xfrm>
            <a:off x="7620563" y="2295523"/>
            <a:ext cx="2789467" cy="1734474"/>
          </a:xfrm>
          <a:prstGeom prst="rect">
            <a:avLst/>
          </a:prstGeom>
          <a:noFill/>
        </p:spPr>
        <p:txBody>
          <a:bodyPr wrap="square" lIns="0" tIns="0" rIns="0" bIns="0" rtlCol="0">
            <a:spAutoFit/>
          </a:bodyPr>
          <a:lstStyle/>
          <a:p>
            <a:pPr defTabSz="913824"/>
            <a:r>
              <a:rPr lang="en-US" sz="11270" b="1" dirty="0">
                <a:solidFill>
                  <a:srgbClr val="000000">
                    <a:lumMod val="75000"/>
                    <a:lumOff val="25000"/>
                  </a:srgbClr>
                </a:solidFill>
                <a:latin typeface="Segoe UI Light" panose="020B0502040204020203" pitchFamily="34" charset="0"/>
                <a:cs typeface="Segoe UI Light" panose="020B0502040204020203" pitchFamily="34" charset="0"/>
              </a:rPr>
              <a:t>50%</a:t>
            </a:r>
          </a:p>
        </p:txBody>
      </p:sp>
      <p:sp>
        <p:nvSpPr>
          <p:cNvPr id="25" name="TextBox 24"/>
          <p:cNvSpPr txBox="1"/>
          <p:nvPr/>
        </p:nvSpPr>
        <p:spPr>
          <a:xfrm>
            <a:off x="6337410" y="4359631"/>
            <a:ext cx="2789467" cy="422307"/>
          </a:xfrm>
          <a:prstGeom prst="rect">
            <a:avLst/>
          </a:prstGeom>
          <a:noFill/>
        </p:spPr>
        <p:txBody>
          <a:bodyPr wrap="square" lIns="0" tIns="0" rIns="0" bIns="0" rtlCol="0">
            <a:spAutoFit/>
          </a:bodyPr>
          <a:lstStyle/>
          <a:p>
            <a:pPr defTabSz="913824"/>
            <a:r>
              <a:rPr lang="en-US" sz="2744" dirty="0">
                <a:solidFill>
                  <a:srgbClr val="000000">
                    <a:lumMod val="75000"/>
                    <a:lumOff val="25000"/>
                  </a:srgbClr>
                </a:solidFill>
                <a:latin typeface="Segoe UI Light" panose="020B0502040204020203" pitchFamily="34" charset="0"/>
                <a:cs typeface="Segoe UI Light" panose="020B0502040204020203" pitchFamily="34" charset="0"/>
              </a:rPr>
              <a:t>+20% increase</a:t>
            </a:r>
          </a:p>
        </p:txBody>
      </p:sp>
    </p:spTree>
    <p:extLst>
      <p:ext uri="{BB962C8B-B14F-4D97-AF65-F5344CB8AC3E}">
        <p14:creationId xmlns:p14="http://schemas.microsoft.com/office/powerpoint/2010/main" val="2227942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The Why?</a:t>
            </a: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53195571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6000" y="1344711"/>
            <a:ext cx="7903691" cy="5441358"/>
          </a:xfrm>
          <a:prstGeom prst="rect">
            <a:avLst/>
          </a:prstGeom>
        </p:spPr>
      </p:pic>
      <p:sp>
        <p:nvSpPr>
          <p:cNvPr id="5" name="Title 1"/>
          <p:cNvSpPr>
            <a:spLocks noGrp="1"/>
          </p:cNvSpPr>
          <p:nvPr>
            <p:ph type="title"/>
          </p:nvPr>
        </p:nvSpPr>
        <p:spPr/>
        <p:txBody>
          <a:bodyPr/>
          <a:lstStyle/>
          <a:p>
            <a:r>
              <a:rPr lang="en-US" dirty="0" smtClean="0"/>
              <a:t>Top Customers Contacted by Reach-Out</a:t>
            </a:r>
            <a:endParaRPr lang="en-US" dirty="0"/>
          </a:p>
        </p:txBody>
      </p:sp>
    </p:spTree>
    <p:extLst>
      <p:ext uri="{BB962C8B-B14F-4D97-AF65-F5344CB8AC3E}">
        <p14:creationId xmlns:p14="http://schemas.microsoft.com/office/powerpoint/2010/main" val="352886961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Learning</a:t>
            </a: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42929317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27660" y="0"/>
            <a:ext cx="267185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marL="274320" indent="-274320" defTabSz="274320" fontAlgn="base">
              <a:lnSpc>
                <a:spcPct val="90000"/>
              </a:lnSpc>
              <a:spcBef>
                <a:spcPct val="0"/>
              </a:spcBef>
              <a:spcAft>
                <a:spcPts val="600"/>
              </a:spcAft>
              <a:buFont typeface="+mj-lt"/>
              <a:buAutoNum type="arabicPeriod"/>
            </a:pPr>
            <a:r>
              <a:rPr lang="en-US" sz="3600" kern="0" spc="-200" dirty="0" smtClean="0">
                <a:gradFill>
                  <a:gsLst>
                    <a:gs pos="0">
                      <a:srgbClr val="FFFFFF"/>
                    </a:gs>
                    <a:gs pos="100000">
                      <a:srgbClr val="FFFFFF"/>
                    </a:gs>
                  </a:gsLst>
                  <a:lin ang="5400000" scaled="0"/>
                </a:gradFill>
                <a:latin typeface="+mj-lt"/>
              </a:rPr>
              <a:t>Gather everything</a:t>
            </a:r>
          </a:p>
          <a:p>
            <a:pPr marL="274320" indent="-274320" defTabSz="274320" fontAlgn="base">
              <a:lnSpc>
                <a:spcPct val="90000"/>
              </a:lnSpc>
              <a:spcBef>
                <a:spcPct val="0"/>
              </a:spcBef>
              <a:spcAft>
                <a:spcPts val="600"/>
              </a:spcAft>
              <a:buFont typeface="+mj-lt"/>
              <a:buAutoNum type="arabicPeriod"/>
            </a:pPr>
            <a:r>
              <a:rPr lang="en-US" sz="3600" kern="0" spc="-200" dirty="0" smtClean="0">
                <a:gradFill>
                  <a:gsLst>
                    <a:gs pos="0">
                      <a:srgbClr val="FFFFFF"/>
                    </a:gs>
                    <a:gs pos="100000">
                      <a:srgbClr val="FFFFFF"/>
                    </a:gs>
                  </a:gsLst>
                  <a:lin ang="5400000" scaled="0"/>
                </a:gradFill>
                <a:latin typeface="+mj-lt"/>
              </a:rPr>
              <a:t>Monitor telemetry</a:t>
            </a:r>
          </a:p>
          <a:p>
            <a:pPr marL="274320" indent="-274320" defTabSz="274320" fontAlgn="base">
              <a:lnSpc>
                <a:spcPct val="90000"/>
              </a:lnSpc>
              <a:spcBef>
                <a:spcPct val="0"/>
              </a:spcBef>
              <a:spcAft>
                <a:spcPts val="600"/>
              </a:spcAft>
              <a:buFont typeface="+mj-lt"/>
              <a:buAutoNum type="arabicPeriod"/>
            </a:pPr>
            <a:r>
              <a:rPr lang="en-US" sz="3600" kern="0" spc="-200" dirty="0" err="1" smtClean="0">
                <a:gradFill>
                  <a:gsLst>
                    <a:gs pos="0">
                      <a:srgbClr val="FFFFFF"/>
                    </a:gs>
                    <a:gs pos="100000">
                      <a:srgbClr val="FFFFFF"/>
                    </a:gs>
                  </a:gsLst>
                  <a:lin ang="5400000" scaled="0"/>
                </a:gradFill>
                <a:latin typeface="+mj-lt"/>
              </a:rPr>
              <a:t>Rootcauseevery</a:t>
            </a:r>
            <a:r>
              <a:rPr lang="en-US" sz="3600" kern="0" spc="-200" dirty="0" smtClean="0">
                <a:gradFill>
                  <a:gsLst>
                    <a:gs pos="0">
                      <a:srgbClr val="FFFFFF"/>
                    </a:gs>
                    <a:gs pos="100000">
                      <a:srgbClr val="FFFFFF"/>
                    </a:gs>
                  </a:gsLst>
                  <a:lin ang="5400000" scaled="0"/>
                </a:gradFill>
                <a:latin typeface="+mj-lt"/>
              </a:rPr>
              <a:t> issue</a:t>
            </a:r>
          </a:p>
          <a:p>
            <a:pPr marL="274320" indent="-274320" defTabSz="274320" fontAlgn="base">
              <a:lnSpc>
                <a:spcPct val="90000"/>
              </a:lnSpc>
              <a:spcBef>
                <a:spcPct val="0"/>
              </a:spcBef>
              <a:spcAft>
                <a:spcPts val="600"/>
              </a:spcAft>
              <a:buFont typeface="+mj-lt"/>
              <a:buAutoNum type="arabicPeriod"/>
            </a:pPr>
            <a:r>
              <a:rPr lang="en-US" sz="3600" kern="0" spc="-200" dirty="0" smtClean="0">
                <a:gradFill>
                  <a:gsLst>
                    <a:gs pos="0">
                      <a:srgbClr val="FFFFFF"/>
                    </a:gs>
                    <a:gs pos="100000">
                      <a:srgbClr val="FFFFFF"/>
                    </a:gs>
                  </a:gsLst>
                  <a:lin ang="5400000" scaled="0"/>
                </a:gradFill>
                <a:latin typeface="+mj-lt"/>
              </a:rPr>
              <a:t>Maintain redundant paths</a:t>
            </a:r>
          </a:p>
        </p:txBody>
      </p:sp>
      <p:pic>
        <p:nvPicPr>
          <p:cNvPr id="4" name="Picture 3"/>
          <p:cNvPicPr>
            <a:picLocks noChangeAspect="1"/>
          </p:cNvPicPr>
          <p:nvPr/>
        </p:nvPicPr>
        <p:blipFill>
          <a:blip r:embed="rId2"/>
          <a:stretch>
            <a:fillRect/>
          </a:stretch>
        </p:blipFill>
        <p:spPr>
          <a:xfrm>
            <a:off x="2194997" y="931025"/>
            <a:ext cx="9719969" cy="5700366"/>
          </a:xfrm>
          <a:prstGeom prst="rect">
            <a:avLst/>
          </a:prstGeom>
        </p:spPr>
      </p:pic>
      <p:sp>
        <p:nvSpPr>
          <p:cNvPr id="5" name="Title 1"/>
          <p:cNvSpPr txBox="1">
            <a:spLocks/>
          </p:cNvSpPr>
          <p:nvPr/>
        </p:nvSpPr>
        <p:spPr>
          <a:xfrm>
            <a:off x="269173" y="53294"/>
            <a:ext cx="11652805" cy="899665"/>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r>
              <a:rPr lang="en-US" dirty="0" smtClean="0"/>
              <a:t>Telemetry </a:t>
            </a:r>
            <a:r>
              <a:rPr lang="en-US" dirty="0" err="1" smtClean="0"/>
              <a:t>Priniciples</a:t>
            </a:r>
            <a:endParaRPr lang="en-US" dirty="0"/>
          </a:p>
        </p:txBody>
      </p:sp>
    </p:spTree>
    <p:extLst>
      <p:ext uri="{BB962C8B-B14F-4D97-AF65-F5344CB8AC3E}">
        <p14:creationId xmlns:p14="http://schemas.microsoft.com/office/powerpoint/2010/main" val="267496509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1209940" y="404390"/>
            <a:ext cx="9284695" cy="2712109"/>
          </a:xfrm>
          <a:prstGeom prst="rect">
            <a:avLst/>
          </a:prstGeom>
        </p:spPr>
      </p:pic>
      <p:pic>
        <p:nvPicPr>
          <p:cNvPr id="26" name="Picture 25"/>
          <p:cNvPicPr>
            <a:picLocks noChangeAspect="1"/>
          </p:cNvPicPr>
          <p:nvPr/>
        </p:nvPicPr>
        <p:blipFill>
          <a:blip r:embed="rId4"/>
          <a:stretch>
            <a:fillRect/>
          </a:stretch>
        </p:blipFill>
        <p:spPr>
          <a:xfrm>
            <a:off x="4237491" y="4852355"/>
            <a:ext cx="3520563" cy="1388391"/>
          </a:xfrm>
          <a:prstGeom prst="rect">
            <a:avLst/>
          </a:prstGeom>
        </p:spPr>
      </p:pic>
      <p:pic>
        <p:nvPicPr>
          <p:cNvPr id="5" name="Picture 4"/>
          <p:cNvPicPr>
            <a:picLocks noChangeAspect="1"/>
          </p:cNvPicPr>
          <p:nvPr/>
        </p:nvPicPr>
        <p:blipFill>
          <a:blip r:embed="rId5"/>
          <a:stretch>
            <a:fillRect/>
          </a:stretch>
        </p:blipFill>
        <p:spPr>
          <a:xfrm>
            <a:off x="577894" y="4566994"/>
            <a:ext cx="3270641" cy="292497"/>
          </a:xfrm>
          <a:prstGeom prst="rect">
            <a:avLst/>
          </a:prstGeom>
        </p:spPr>
      </p:pic>
      <p:sp>
        <p:nvSpPr>
          <p:cNvPr id="4" name="TextBox 3"/>
          <p:cNvSpPr txBox="1"/>
          <p:nvPr/>
        </p:nvSpPr>
        <p:spPr>
          <a:xfrm>
            <a:off x="346273" y="4835"/>
            <a:ext cx="11842551" cy="307697"/>
          </a:xfrm>
          <a:prstGeom prst="rect">
            <a:avLst/>
          </a:prstGeom>
          <a:solidFill>
            <a:schemeClr val="bg1">
              <a:lumMod val="85000"/>
            </a:schemeClr>
          </a:solidFill>
          <a:ln>
            <a:solidFill>
              <a:schemeClr val="bg1">
                <a:lumMod val="75000"/>
              </a:schemeClr>
            </a:solidFill>
          </a:ln>
        </p:spPr>
        <p:txBody>
          <a:bodyPr wrap="square" rtlCol="0">
            <a:spAutoFit/>
          </a:bodyPr>
          <a:lstStyle/>
          <a:p>
            <a:r>
              <a:rPr lang="en-US" sz="1400" dirty="0">
                <a:solidFill>
                  <a:prstClr val="black"/>
                </a:solidFill>
                <a:latin typeface="Century Gothic" pitchFamily="34" charset="0"/>
              </a:rPr>
              <a:t>Service Availability&amp; Operational Metrics</a:t>
            </a:r>
          </a:p>
        </p:txBody>
      </p:sp>
      <p:sp>
        <p:nvSpPr>
          <p:cNvPr id="6" name="TextBox 5"/>
          <p:cNvSpPr txBox="1"/>
          <p:nvPr/>
        </p:nvSpPr>
        <p:spPr>
          <a:xfrm>
            <a:off x="-1" y="1858"/>
            <a:ext cx="346274" cy="307697"/>
          </a:xfrm>
          <a:prstGeom prst="rect">
            <a:avLst/>
          </a:prstGeom>
          <a:solidFill>
            <a:schemeClr val="accent1">
              <a:lumMod val="75000"/>
            </a:schemeClr>
          </a:solidFill>
          <a:ln>
            <a:solidFill>
              <a:schemeClr val="bg1">
                <a:lumMod val="75000"/>
              </a:schemeClr>
            </a:solidFill>
          </a:ln>
        </p:spPr>
        <p:txBody>
          <a:bodyPr wrap="square" rtlCol="0">
            <a:spAutoFit/>
          </a:bodyPr>
          <a:lstStyle/>
          <a:p>
            <a:endParaRPr lang="en-US" sz="1400" dirty="0">
              <a:solidFill>
                <a:prstClr val="black"/>
              </a:solidFill>
              <a:latin typeface="Century Gothic" pitchFamily="34" charset="0"/>
            </a:endParaRPr>
          </a:p>
        </p:txBody>
      </p:sp>
      <p:pic>
        <p:nvPicPr>
          <p:cNvPr id="7" name="Picture 6"/>
          <p:cNvPicPr>
            <a:picLocks noChangeAspect="1"/>
          </p:cNvPicPr>
          <p:nvPr/>
        </p:nvPicPr>
        <p:blipFill>
          <a:blip r:embed="rId6"/>
          <a:stretch>
            <a:fillRect/>
          </a:stretch>
        </p:blipFill>
        <p:spPr>
          <a:xfrm>
            <a:off x="1755240" y="6129942"/>
            <a:ext cx="915945" cy="208582"/>
          </a:xfrm>
          <a:prstGeom prst="rect">
            <a:avLst/>
          </a:prstGeom>
        </p:spPr>
      </p:pic>
      <p:pic>
        <p:nvPicPr>
          <p:cNvPr id="28" name="Picture 26"/>
          <p:cNvPicPr>
            <a:picLocks noChangeAspect="1"/>
          </p:cNvPicPr>
          <p:nvPr/>
        </p:nvPicPr>
        <p:blipFill>
          <a:blip r:embed="rId7"/>
          <a:stretch>
            <a:fillRect/>
          </a:stretch>
        </p:blipFill>
        <p:spPr>
          <a:xfrm>
            <a:off x="406512" y="3191587"/>
            <a:ext cx="2847233" cy="74995"/>
          </a:xfrm>
          <a:prstGeom prst="rect">
            <a:avLst/>
          </a:prstGeom>
        </p:spPr>
      </p:pic>
      <p:sp>
        <p:nvSpPr>
          <p:cNvPr id="9" name="Rectangle 8"/>
          <p:cNvSpPr/>
          <p:nvPr/>
        </p:nvSpPr>
        <p:spPr>
          <a:xfrm>
            <a:off x="6141261" y="417983"/>
            <a:ext cx="537885" cy="2699046"/>
          </a:xfrm>
          <a:prstGeom prst="rect">
            <a:avLst/>
          </a:prstGeom>
          <a:solidFill>
            <a:schemeClr val="accent1">
              <a:alpha val="0"/>
            </a:schemeClr>
          </a:solidFill>
          <a:ln w="28575">
            <a:solidFill>
              <a:schemeClr val="accent4">
                <a:alpha val="80000"/>
              </a:schemeClr>
            </a:solidFill>
          </a:ln>
          <a:effectLst>
            <a:glow rad="254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9012" y="4621395"/>
            <a:ext cx="2271761" cy="21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1027"/>
          <p:cNvPicPr>
            <a:picLocks noChangeAspect="1"/>
          </p:cNvPicPr>
          <p:nvPr/>
        </p:nvPicPr>
        <p:blipFill>
          <a:blip r:embed="rId9"/>
          <a:stretch>
            <a:fillRect/>
          </a:stretch>
        </p:blipFill>
        <p:spPr>
          <a:xfrm>
            <a:off x="4459486" y="6229087"/>
            <a:ext cx="717010" cy="185892"/>
          </a:xfrm>
          <a:prstGeom prst="rect">
            <a:avLst/>
          </a:prstGeom>
        </p:spPr>
      </p:pic>
      <p:pic>
        <p:nvPicPr>
          <p:cNvPr id="1029" name="Picture 1028"/>
          <p:cNvPicPr>
            <a:picLocks noChangeAspect="1"/>
          </p:cNvPicPr>
          <p:nvPr/>
        </p:nvPicPr>
        <p:blipFill>
          <a:blip r:embed="rId10"/>
          <a:stretch>
            <a:fillRect/>
          </a:stretch>
        </p:blipFill>
        <p:spPr>
          <a:xfrm>
            <a:off x="5164986" y="6229088"/>
            <a:ext cx="1000275" cy="177040"/>
          </a:xfrm>
          <a:prstGeom prst="rect">
            <a:avLst/>
          </a:prstGeom>
        </p:spPr>
      </p:pic>
      <p:pic>
        <p:nvPicPr>
          <p:cNvPr id="1032" name="Picture 1031"/>
          <p:cNvPicPr>
            <a:picLocks noChangeAspect="1"/>
          </p:cNvPicPr>
          <p:nvPr/>
        </p:nvPicPr>
        <p:blipFill>
          <a:blip r:embed="rId11"/>
          <a:stretch>
            <a:fillRect/>
          </a:stretch>
        </p:blipFill>
        <p:spPr>
          <a:xfrm>
            <a:off x="6154225" y="6212053"/>
            <a:ext cx="761271" cy="212448"/>
          </a:xfrm>
          <a:prstGeom prst="rect">
            <a:avLst/>
          </a:prstGeom>
        </p:spPr>
      </p:pic>
      <p:pic>
        <p:nvPicPr>
          <p:cNvPr id="25" name="Picture 24"/>
          <p:cNvPicPr>
            <a:picLocks noChangeAspect="1"/>
          </p:cNvPicPr>
          <p:nvPr/>
        </p:nvPicPr>
        <p:blipFill>
          <a:blip r:embed="rId12"/>
          <a:stretch>
            <a:fillRect/>
          </a:stretch>
        </p:blipFill>
        <p:spPr>
          <a:xfrm>
            <a:off x="5184385" y="6236560"/>
            <a:ext cx="956876" cy="156579"/>
          </a:xfrm>
          <a:prstGeom prst="rect">
            <a:avLst/>
          </a:prstGeom>
        </p:spPr>
      </p:pic>
      <p:sp>
        <p:nvSpPr>
          <p:cNvPr id="24" name="TextBox 23"/>
          <p:cNvSpPr txBox="1"/>
          <p:nvPr/>
        </p:nvSpPr>
        <p:spPr>
          <a:xfrm>
            <a:off x="7872548" y="1898480"/>
            <a:ext cx="4090793" cy="1169246"/>
          </a:xfrm>
          <a:prstGeom prst="rect">
            <a:avLst/>
          </a:prstGeom>
          <a:solidFill>
            <a:schemeClr val="bg1"/>
          </a:solidFill>
          <a:ln>
            <a:solidFill>
              <a:schemeClr val="bg1">
                <a:lumMod val="75000"/>
              </a:schemeClr>
            </a:solidFill>
          </a:ln>
        </p:spPr>
        <p:txBody>
          <a:bodyPr wrap="square" rtlCol="0">
            <a:spAutoFit/>
          </a:bodyPr>
          <a:lstStyle/>
          <a:p>
            <a:pPr marL="171399" indent="-171399">
              <a:buFont typeface="Arial" pitchFamily="34" charset="0"/>
              <a:buChar char="•"/>
            </a:pPr>
            <a:r>
              <a:rPr lang="en-US" sz="1400" dirty="0">
                <a:latin typeface="Segoe UI Light" pitchFamily="34" charset="0"/>
                <a:ea typeface="Segoe UI" pitchFamily="34" charset="0"/>
                <a:cs typeface="Segoe UI" pitchFamily="34" charset="0"/>
              </a:rPr>
              <a:t>TFS availability was impacted by S59 deployment</a:t>
            </a:r>
          </a:p>
          <a:p>
            <a:pPr marL="171399" indent="-171399">
              <a:buFont typeface="Arial" pitchFamily="34" charset="0"/>
              <a:buChar char="•"/>
            </a:pPr>
            <a:r>
              <a:rPr lang="en-US" sz="1400" dirty="0">
                <a:latin typeface="Segoe UI Light" pitchFamily="34" charset="0"/>
                <a:ea typeface="Segoe UI" pitchFamily="34" charset="0"/>
                <a:cs typeface="Segoe UI" pitchFamily="34" charset="0"/>
              </a:rPr>
              <a:t>Moving to regular deployment schedule from S61.  </a:t>
            </a:r>
          </a:p>
          <a:p>
            <a:pPr marL="171399" indent="-171399">
              <a:buFont typeface="Arial" pitchFamily="34" charset="0"/>
              <a:buChar char="•"/>
            </a:pPr>
            <a:r>
              <a:rPr lang="en-US" sz="1400" dirty="0">
                <a:latin typeface="Segoe UI Light" pitchFamily="34" charset="0"/>
                <a:ea typeface="Segoe UI" pitchFamily="34" charset="0"/>
                <a:cs typeface="Segoe UI" pitchFamily="34" charset="0"/>
              </a:rPr>
              <a:t>AI LSI trend is improving</a:t>
            </a:r>
          </a:p>
          <a:p>
            <a:pPr marL="171399" indent="-171399">
              <a:buFont typeface="Arial" pitchFamily="34" charset="0"/>
              <a:buChar char="•"/>
            </a:pPr>
            <a:r>
              <a:rPr lang="en-US" sz="1400" dirty="0">
                <a:latin typeface="Segoe UI Light" pitchFamily="34" charset="0"/>
                <a:ea typeface="Segoe UI" pitchFamily="34" charset="0"/>
                <a:cs typeface="Segoe UI" pitchFamily="34" charset="0"/>
              </a:rPr>
              <a:t>Added </a:t>
            </a:r>
            <a:r>
              <a:rPr lang="en-US" sz="1400" dirty="0" smtClean="0">
                <a:latin typeface="Segoe UI Light" pitchFamily="34" charset="0"/>
                <a:ea typeface="Segoe UI" pitchFamily="34" charset="0"/>
                <a:cs typeface="Segoe UI" pitchFamily="34" charset="0"/>
              </a:rPr>
              <a:t>Monaco</a:t>
            </a:r>
            <a:endParaRPr lang="en-US" sz="1400" dirty="0">
              <a:latin typeface="Segoe UI Light" pitchFamily="34" charset="0"/>
              <a:ea typeface="Segoe UI" pitchFamily="34" charset="0"/>
              <a:cs typeface="Segoe UI" pitchFamily="34" charset="0"/>
            </a:endParaRPr>
          </a:p>
        </p:txBody>
      </p:sp>
      <p:pic>
        <p:nvPicPr>
          <p:cNvPr id="33" name="Picture 32"/>
          <p:cNvPicPr>
            <a:picLocks noChangeAspect="1"/>
          </p:cNvPicPr>
          <p:nvPr/>
        </p:nvPicPr>
        <p:blipFill>
          <a:blip r:embed="rId9"/>
          <a:stretch>
            <a:fillRect/>
          </a:stretch>
        </p:blipFill>
        <p:spPr>
          <a:xfrm>
            <a:off x="8995582" y="6256280"/>
            <a:ext cx="717010" cy="176370"/>
          </a:xfrm>
          <a:prstGeom prst="rect">
            <a:avLst/>
          </a:prstGeom>
        </p:spPr>
      </p:pic>
      <p:pic>
        <p:nvPicPr>
          <p:cNvPr id="34" name="Picture 33"/>
          <p:cNvPicPr>
            <a:picLocks noChangeAspect="1"/>
          </p:cNvPicPr>
          <p:nvPr/>
        </p:nvPicPr>
        <p:blipFill>
          <a:blip r:embed="rId10"/>
          <a:stretch>
            <a:fillRect/>
          </a:stretch>
        </p:blipFill>
        <p:spPr>
          <a:xfrm>
            <a:off x="9701082" y="6256280"/>
            <a:ext cx="1000275" cy="167972"/>
          </a:xfrm>
          <a:prstGeom prst="rect">
            <a:avLst/>
          </a:prstGeom>
        </p:spPr>
      </p:pic>
      <p:pic>
        <p:nvPicPr>
          <p:cNvPr id="36" name="Picture 35"/>
          <p:cNvPicPr>
            <a:picLocks noChangeAspect="1"/>
          </p:cNvPicPr>
          <p:nvPr/>
        </p:nvPicPr>
        <p:blipFill>
          <a:blip r:embed="rId13"/>
          <a:stretch>
            <a:fillRect/>
          </a:stretch>
        </p:blipFill>
        <p:spPr>
          <a:xfrm>
            <a:off x="10651271" y="6243478"/>
            <a:ext cx="605883" cy="174196"/>
          </a:xfrm>
          <a:prstGeom prst="rect">
            <a:avLst/>
          </a:prstGeom>
        </p:spPr>
      </p:pic>
      <p:pic>
        <p:nvPicPr>
          <p:cNvPr id="37" name="Picture 36"/>
          <p:cNvPicPr>
            <a:picLocks noChangeAspect="1"/>
          </p:cNvPicPr>
          <p:nvPr/>
        </p:nvPicPr>
        <p:blipFill>
          <a:blip r:embed="rId12"/>
          <a:stretch>
            <a:fillRect/>
          </a:stretch>
        </p:blipFill>
        <p:spPr>
          <a:xfrm>
            <a:off x="9720481" y="6263752"/>
            <a:ext cx="956876" cy="148559"/>
          </a:xfrm>
          <a:prstGeom prst="rect">
            <a:avLst/>
          </a:prstGeom>
        </p:spPr>
      </p:pic>
      <p:pic>
        <p:nvPicPr>
          <p:cNvPr id="38" name="Picture 37"/>
          <p:cNvPicPr>
            <a:picLocks noChangeAspect="1"/>
          </p:cNvPicPr>
          <p:nvPr/>
        </p:nvPicPr>
        <p:blipFill>
          <a:blip r:embed="rId14"/>
          <a:stretch>
            <a:fillRect/>
          </a:stretch>
        </p:blipFill>
        <p:spPr>
          <a:xfrm>
            <a:off x="10677356" y="6232446"/>
            <a:ext cx="619647" cy="198984"/>
          </a:xfrm>
          <a:prstGeom prst="rect">
            <a:avLst/>
          </a:prstGeom>
        </p:spPr>
      </p:pic>
      <p:sp>
        <p:nvSpPr>
          <p:cNvPr id="10" name="Slide Number Placeholder 9"/>
          <p:cNvSpPr>
            <a:spLocks noGrp="1"/>
          </p:cNvSpPr>
          <p:nvPr>
            <p:ph type="sldNum" sz="quarter" idx="12"/>
          </p:nvPr>
        </p:nvSpPr>
        <p:spPr/>
        <p:txBody>
          <a:bodyPr/>
          <a:lstStyle/>
          <a:p>
            <a:fld id="{DF0B7588-F69F-4882-956B-443195828E3B}" type="slidenum">
              <a:rPr lang="en-US" smtClean="0"/>
              <a:t>33</a:t>
            </a:fld>
            <a:endParaRPr lang="en-US" dirty="0"/>
          </a:p>
        </p:txBody>
      </p:sp>
      <p:sp>
        <p:nvSpPr>
          <p:cNvPr id="35" name="TextBox 34"/>
          <p:cNvSpPr txBox="1"/>
          <p:nvPr/>
        </p:nvSpPr>
        <p:spPr>
          <a:xfrm rot="1782866">
            <a:off x="5183148" y="3777875"/>
            <a:ext cx="867319" cy="369108"/>
          </a:xfrm>
          <a:prstGeom prst="rect">
            <a:avLst/>
          </a:prstGeom>
          <a:noFill/>
        </p:spPr>
        <p:txBody>
          <a:bodyPr wrap="none" rtlCol="0">
            <a:spAutoFit/>
          </a:bodyPr>
          <a:lstStyle/>
          <a:p>
            <a:r>
              <a:rPr lang="en-US" sz="1799" dirty="0">
                <a:solidFill>
                  <a:srgbClr val="FF0000"/>
                </a:solidFill>
              </a:rPr>
              <a:t>DRAFT</a:t>
            </a:r>
          </a:p>
        </p:txBody>
      </p:sp>
      <p:sp>
        <p:nvSpPr>
          <p:cNvPr id="40" name="TextBox 39"/>
          <p:cNvSpPr txBox="1"/>
          <p:nvPr/>
        </p:nvSpPr>
        <p:spPr>
          <a:xfrm rot="1782866">
            <a:off x="1743026" y="5092053"/>
            <a:ext cx="867319" cy="369108"/>
          </a:xfrm>
          <a:prstGeom prst="rect">
            <a:avLst/>
          </a:prstGeom>
          <a:noFill/>
        </p:spPr>
        <p:txBody>
          <a:bodyPr wrap="none" rtlCol="0">
            <a:spAutoFit/>
          </a:bodyPr>
          <a:lstStyle/>
          <a:p>
            <a:r>
              <a:rPr lang="en-US" sz="1799" dirty="0">
                <a:solidFill>
                  <a:srgbClr val="FF0000"/>
                </a:solidFill>
              </a:rPr>
              <a:t>DRAFT</a:t>
            </a:r>
          </a:p>
        </p:txBody>
      </p:sp>
      <p:pic>
        <p:nvPicPr>
          <p:cNvPr id="11" name="Picture 10"/>
          <p:cNvPicPr>
            <a:picLocks noChangeAspect="1"/>
          </p:cNvPicPr>
          <p:nvPr/>
        </p:nvPicPr>
        <p:blipFill>
          <a:blip r:embed="rId15"/>
          <a:stretch>
            <a:fillRect/>
          </a:stretch>
        </p:blipFill>
        <p:spPr>
          <a:xfrm>
            <a:off x="346274" y="4917195"/>
            <a:ext cx="3443360" cy="1273744"/>
          </a:xfrm>
          <a:prstGeom prst="rect">
            <a:avLst/>
          </a:prstGeom>
        </p:spPr>
      </p:pic>
      <p:pic>
        <p:nvPicPr>
          <p:cNvPr id="13" name="Picture 12"/>
          <p:cNvPicPr>
            <a:picLocks noChangeAspect="1"/>
          </p:cNvPicPr>
          <p:nvPr/>
        </p:nvPicPr>
        <p:blipFill>
          <a:blip r:embed="rId16"/>
          <a:stretch>
            <a:fillRect/>
          </a:stretch>
        </p:blipFill>
        <p:spPr>
          <a:xfrm>
            <a:off x="4272980" y="3377725"/>
            <a:ext cx="3449586" cy="1260271"/>
          </a:xfrm>
          <a:prstGeom prst="rect">
            <a:avLst/>
          </a:prstGeom>
        </p:spPr>
      </p:pic>
      <p:pic>
        <p:nvPicPr>
          <p:cNvPr id="27" name="Picture 26"/>
          <p:cNvPicPr>
            <a:picLocks noChangeAspect="1"/>
          </p:cNvPicPr>
          <p:nvPr/>
        </p:nvPicPr>
        <p:blipFill>
          <a:blip r:embed="rId17"/>
          <a:stretch>
            <a:fillRect/>
          </a:stretch>
        </p:blipFill>
        <p:spPr>
          <a:xfrm>
            <a:off x="7433003" y="6210326"/>
            <a:ext cx="603235" cy="194891"/>
          </a:xfrm>
          <a:prstGeom prst="rect">
            <a:avLst/>
          </a:prstGeom>
        </p:spPr>
      </p:pic>
      <p:pic>
        <p:nvPicPr>
          <p:cNvPr id="42" name="Picture 41"/>
          <p:cNvPicPr>
            <a:picLocks noChangeAspect="1"/>
          </p:cNvPicPr>
          <p:nvPr/>
        </p:nvPicPr>
        <p:blipFill>
          <a:blip r:embed="rId18"/>
          <a:stretch>
            <a:fillRect/>
          </a:stretch>
        </p:blipFill>
        <p:spPr>
          <a:xfrm>
            <a:off x="6953923" y="6229059"/>
            <a:ext cx="471192" cy="183241"/>
          </a:xfrm>
          <a:prstGeom prst="rect">
            <a:avLst/>
          </a:prstGeom>
        </p:spPr>
      </p:pic>
      <p:sp>
        <p:nvSpPr>
          <p:cNvPr id="51" name="TextBox 50"/>
          <p:cNvSpPr txBox="1"/>
          <p:nvPr/>
        </p:nvSpPr>
        <p:spPr>
          <a:xfrm rot="1128373">
            <a:off x="9199291" y="4787826"/>
            <a:ext cx="867319" cy="369108"/>
          </a:xfrm>
          <a:prstGeom prst="rect">
            <a:avLst/>
          </a:prstGeom>
          <a:noFill/>
        </p:spPr>
        <p:txBody>
          <a:bodyPr wrap="none" rtlCol="0">
            <a:spAutoFit/>
          </a:bodyPr>
          <a:lstStyle/>
          <a:p>
            <a:r>
              <a:rPr lang="en-US" sz="1799" dirty="0">
                <a:solidFill>
                  <a:srgbClr val="FF0000"/>
                </a:solidFill>
              </a:rPr>
              <a:t>DRAFT</a:t>
            </a:r>
          </a:p>
        </p:txBody>
      </p:sp>
      <p:pic>
        <p:nvPicPr>
          <p:cNvPr id="3" name="Picture 2"/>
          <p:cNvPicPr>
            <a:picLocks noChangeAspect="1"/>
          </p:cNvPicPr>
          <p:nvPr/>
        </p:nvPicPr>
        <p:blipFill>
          <a:blip r:embed="rId19"/>
          <a:stretch>
            <a:fillRect/>
          </a:stretch>
        </p:blipFill>
        <p:spPr>
          <a:xfrm>
            <a:off x="8202535" y="4516018"/>
            <a:ext cx="3178478" cy="1709250"/>
          </a:xfrm>
          <a:prstGeom prst="rect">
            <a:avLst/>
          </a:prstGeom>
        </p:spPr>
      </p:pic>
      <p:pic>
        <p:nvPicPr>
          <p:cNvPr id="8" name="Picture 14"/>
          <p:cNvPicPr>
            <a:picLocks noChangeAspect="1"/>
          </p:cNvPicPr>
          <p:nvPr/>
        </p:nvPicPr>
        <p:blipFill>
          <a:blip r:embed="rId20"/>
          <a:stretch>
            <a:fillRect/>
          </a:stretch>
        </p:blipFill>
        <p:spPr>
          <a:xfrm>
            <a:off x="10584081" y="5916914"/>
            <a:ext cx="514216" cy="342811"/>
          </a:xfrm>
          <a:prstGeom prst="rect">
            <a:avLst/>
          </a:prstGeom>
        </p:spPr>
      </p:pic>
      <p:pic>
        <p:nvPicPr>
          <p:cNvPr id="14" name="Picture 15"/>
          <p:cNvPicPr>
            <a:picLocks noChangeAspect="1"/>
          </p:cNvPicPr>
          <p:nvPr/>
        </p:nvPicPr>
        <p:blipFill>
          <a:blip r:embed="rId21"/>
          <a:stretch>
            <a:fillRect/>
          </a:stretch>
        </p:blipFill>
        <p:spPr>
          <a:xfrm>
            <a:off x="10111008" y="5904183"/>
            <a:ext cx="476126" cy="323766"/>
          </a:xfrm>
          <a:prstGeom prst="rect">
            <a:avLst/>
          </a:prstGeom>
        </p:spPr>
      </p:pic>
      <p:pic>
        <p:nvPicPr>
          <p:cNvPr id="15" name="Picture 17"/>
          <p:cNvPicPr>
            <a:picLocks noChangeAspect="1"/>
          </p:cNvPicPr>
          <p:nvPr/>
        </p:nvPicPr>
        <p:blipFill>
          <a:blip r:embed="rId22"/>
          <a:stretch>
            <a:fillRect/>
          </a:stretch>
        </p:blipFill>
        <p:spPr>
          <a:xfrm>
            <a:off x="273089" y="3408358"/>
            <a:ext cx="3916742" cy="1199003"/>
          </a:xfrm>
          <a:prstGeom prst="rect">
            <a:avLst/>
          </a:prstGeom>
        </p:spPr>
      </p:pic>
    </p:spTree>
    <p:extLst>
      <p:ext uri="{BB962C8B-B14F-4D97-AF65-F5344CB8AC3E}">
        <p14:creationId xmlns:p14="http://schemas.microsoft.com/office/powerpoint/2010/main" val="1830273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322566" y="362526"/>
            <a:ext cx="10865195" cy="3047206"/>
          </a:xfrm>
          <a:prstGeom prst="rect">
            <a:avLst/>
          </a:prstGeom>
        </p:spPr>
      </p:pic>
      <p:pic>
        <p:nvPicPr>
          <p:cNvPr id="5" name="Picture 4"/>
          <p:cNvPicPr>
            <a:picLocks noChangeAspect="1"/>
          </p:cNvPicPr>
          <p:nvPr/>
        </p:nvPicPr>
        <p:blipFill>
          <a:blip r:embed="rId4"/>
          <a:stretch>
            <a:fillRect/>
          </a:stretch>
        </p:blipFill>
        <p:spPr>
          <a:xfrm>
            <a:off x="569732" y="4627822"/>
            <a:ext cx="3270641" cy="292497"/>
          </a:xfrm>
          <a:prstGeom prst="rect">
            <a:avLst/>
          </a:prstGeom>
        </p:spPr>
      </p:pic>
      <p:pic>
        <p:nvPicPr>
          <p:cNvPr id="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849" y="4682223"/>
            <a:ext cx="2271761" cy="21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1027"/>
          <p:cNvPicPr>
            <a:picLocks noChangeAspect="1"/>
          </p:cNvPicPr>
          <p:nvPr/>
        </p:nvPicPr>
        <p:blipFill>
          <a:blip r:embed="rId6"/>
          <a:stretch>
            <a:fillRect/>
          </a:stretch>
        </p:blipFill>
        <p:spPr>
          <a:xfrm>
            <a:off x="4451324" y="6289916"/>
            <a:ext cx="717010" cy="185892"/>
          </a:xfrm>
          <a:prstGeom prst="rect">
            <a:avLst/>
          </a:prstGeom>
        </p:spPr>
      </p:pic>
      <p:pic>
        <p:nvPicPr>
          <p:cNvPr id="1029" name="Picture 1028"/>
          <p:cNvPicPr>
            <a:picLocks noChangeAspect="1"/>
          </p:cNvPicPr>
          <p:nvPr/>
        </p:nvPicPr>
        <p:blipFill>
          <a:blip r:embed="rId7"/>
          <a:stretch>
            <a:fillRect/>
          </a:stretch>
        </p:blipFill>
        <p:spPr>
          <a:xfrm>
            <a:off x="5156823" y="6289916"/>
            <a:ext cx="1000275" cy="177040"/>
          </a:xfrm>
          <a:prstGeom prst="rect">
            <a:avLst/>
          </a:prstGeom>
        </p:spPr>
      </p:pic>
      <p:pic>
        <p:nvPicPr>
          <p:cNvPr id="1032" name="Picture 1031"/>
          <p:cNvPicPr>
            <a:picLocks noChangeAspect="1"/>
          </p:cNvPicPr>
          <p:nvPr/>
        </p:nvPicPr>
        <p:blipFill>
          <a:blip r:embed="rId8"/>
          <a:stretch>
            <a:fillRect/>
          </a:stretch>
        </p:blipFill>
        <p:spPr>
          <a:xfrm>
            <a:off x="6146062" y="6272882"/>
            <a:ext cx="761271" cy="212448"/>
          </a:xfrm>
          <a:prstGeom prst="rect">
            <a:avLst/>
          </a:prstGeom>
        </p:spPr>
      </p:pic>
      <p:pic>
        <p:nvPicPr>
          <p:cNvPr id="25" name="Picture 24"/>
          <p:cNvPicPr>
            <a:picLocks noChangeAspect="1"/>
          </p:cNvPicPr>
          <p:nvPr/>
        </p:nvPicPr>
        <p:blipFill>
          <a:blip r:embed="rId9"/>
          <a:stretch>
            <a:fillRect/>
          </a:stretch>
        </p:blipFill>
        <p:spPr>
          <a:xfrm>
            <a:off x="5176223" y="6297388"/>
            <a:ext cx="956876" cy="156579"/>
          </a:xfrm>
          <a:prstGeom prst="rect">
            <a:avLst/>
          </a:prstGeom>
        </p:spPr>
      </p:pic>
      <p:sp>
        <p:nvSpPr>
          <p:cNvPr id="24" name="TextBox 23"/>
          <p:cNvSpPr txBox="1"/>
          <p:nvPr/>
        </p:nvSpPr>
        <p:spPr>
          <a:xfrm>
            <a:off x="8010207" y="2101506"/>
            <a:ext cx="4090793" cy="692317"/>
          </a:xfrm>
          <a:prstGeom prst="rect">
            <a:avLst/>
          </a:prstGeom>
          <a:solidFill>
            <a:schemeClr val="bg1"/>
          </a:solidFill>
          <a:ln>
            <a:solidFill>
              <a:schemeClr val="bg1">
                <a:lumMod val="75000"/>
              </a:schemeClr>
            </a:solidFill>
          </a:ln>
        </p:spPr>
        <p:txBody>
          <a:bodyPr wrap="square" rtlCol="0">
            <a:spAutoFit/>
          </a:bodyPr>
          <a:lstStyle/>
          <a:p>
            <a:pPr marL="171399" indent="-171399">
              <a:buFont typeface="Arial" pitchFamily="34" charset="0"/>
              <a:buChar char="•"/>
            </a:pPr>
            <a:r>
              <a:rPr lang="en-US" sz="1300" dirty="0">
                <a:latin typeface="Segoe UI Light" pitchFamily="34" charset="0"/>
                <a:ea typeface="Segoe UI" pitchFamily="34" charset="0"/>
                <a:cs typeface="Segoe UI" pitchFamily="34" charset="0"/>
              </a:rPr>
              <a:t>Overall decline in month-over-month incidents</a:t>
            </a:r>
            <a:endParaRPr lang="en-US" sz="1300" dirty="0">
              <a:solidFill>
                <a:srgbClr val="FF0000"/>
              </a:solidFill>
              <a:latin typeface="Segoe UI Light" pitchFamily="34" charset="0"/>
              <a:ea typeface="Segoe UI" pitchFamily="34" charset="0"/>
              <a:cs typeface="Segoe UI" pitchFamily="34" charset="0"/>
            </a:endParaRPr>
          </a:p>
          <a:p>
            <a:pPr marL="171399" indent="-171399">
              <a:buFont typeface="Arial" pitchFamily="34" charset="0"/>
              <a:buChar char="•"/>
            </a:pPr>
            <a:r>
              <a:rPr lang="en-US" sz="1300" dirty="0">
                <a:latin typeface="Segoe UI Light" pitchFamily="34" charset="0"/>
                <a:ea typeface="Segoe UI" pitchFamily="34" charset="0"/>
                <a:cs typeface="Segoe UI" pitchFamily="34" charset="0"/>
              </a:rPr>
              <a:t>Uneventful //build launch</a:t>
            </a:r>
          </a:p>
          <a:p>
            <a:pPr marL="171399" indent="-171399">
              <a:buFont typeface="Arial" pitchFamily="34" charset="0"/>
              <a:buChar char="•"/>
            </a:pPr>
            <a:r>
              <a:rPr lang="en-US" altLang="en-US" sz="1300" dirty="0">
                <a:latin typeface="Segoe UI Light" pitchFamily="34" charset="0"/>
                <a:ea typeface="Segoe UI" pitchFamily="34" charset="0"/>
                <a:cs typeface="Segoe UI" pitchFamily="34" charset="0"/>
              </a:rPr>
              <a:t>App Insights Sev0/1 declining but Sev2 have increased</a:t>
            </a:r>
          </a:p>
        </p:txBody>
      </p:sp>
      <p:sp>
        <p:nvSpPr>
          <p:cNvPr id="35" name="TextBox 34"/>
          <p:cNvSpPr txBox="1"/>
          <p:nvPr/>
        </p:nvSpPr>
        <p:spPr>
          <a:xfrm rot="1782866">
            <a:off x="5174985" y="3838703"/>
            <a:ext cx="867319" cy="369108"/>
          </a:xfrm>
          <a:prstGeom prst="rect">
            <a:avLst/>
          </a:prstGeom>
          <a:noFill/>
        </p:spPr>
        <p:txBody>
          <a:bodyPr wrap="none" rtlCol="0">
            <a:spAutoFit/>
          </a:bodyPr>
          <a:lstStyle/>
          <a:p>
            <a:r>
              <a:rPr lang="en-US" sz="1799" dirty="0">
                <a:solidFill>
                  <a:srgbClr val="FF0000"/>
                </a:solidFill>
              </a:rPr>
              <a:t>DRAFT</a:t>
            </a:r>
          </a:p>
        </p:txBody>
      </p:sp>
      <p:pic>
        <p:nvPicPr>
          <p:cNvPr id="27" name="Picture 26"/>
          <p:cNvPicPr>
            <a:picLocks noChangeAspect="1"/>
          </p:cNvPicPr>
          <p:nvPr/>
        </p:nvPicPr>
        <p:blipFill>
          <a:blip r:embed="rId10"/>
          <a:stretch>
            <a:fillRect/>
          </a:stretch>
        </p:blipFill>
        <p:spPr>
          <a:xfrm>
            <a:off x="7424840" y="6271154"/>
            <a:ext cx="603235" cy="194891"/>
          </a:xfrm>
          <a:prstGeom prst="rect">
            <a:avLst/>
          </a:prstGeom>
        </p:spPr>
      </p:pic>
      <p:pic>
        <p:nvPicPr>
          <p:cNvPr id="42" name="Picture 41"/>
          <p:cNvPicPr>
            <a:picLocks noChangeAspect="1"/>
          </p:cNvPicPr>
          <p:nvPr/>
        </p:nvPicPr>
        <p:blipFill>
          <a:blip r:embed="rId11"/>
          <a:stretch>
            <a:fillRect/>
          </a:stretch>
        </p:blipFill>
        <p:spPr>
          <a:xfrm>
            <a:off x="6945760" y="6289887"/>
            <a:ext cx="471192" cy="183241"/>
          </a:xfrm>
          <a:prstGeom prst="rect">
            <a:avLst/>
          </a:prstGeom>
        </p:spPr>
      </p:pic>
      <p:pic>
        <p:nvPicPr>
          <p:cNvPr id="7" name="Picture 6"/>
          <p:cNvPicPr>
            <a:picLocks noChangeAspect="1"/>
          </p:cNvPicPr>
          <p:nvPr/>
        </p:nvPicPr>
        <p:blipFill>
          <a:blip r:embed="rId12"/>
          <a:stretch>
            <a:fillRect/>
          </a:stretch>
        </p:blipFill>
        <p:spPr>
          <a:xfrm>
            <a:off x="1747079" y="6271386"/>
            <a:ext cx="915945" cy="208582"/>
          </a:xfrm>
          <a:prstGeom prst="rect">
            <a:avLst/>
          </a:prstGeom>
        </p:spPr>
      </p:pic>
      <p:sp>
        <p:nvSpPr>
          <p:cNvPr id="43" name="Footer Placeholder 2"/>
          <p:cNvSpPr>
            <a:spLocks noGrp="1"/>
          </p:cNvSpPr>
          <p:nvPr>
            <p:ph type="ftr" sz="quarter" idx="11"/>
          </p:nvPr>
        </p:nvSpPr>
        <p:spPr>
          <a:xfrm>
            <a:off x="4037548" y="6355588"/>
            <a:ext cx="4113728" cy="365030"/>
          </a:xfrm>
        </p:spPr>
        <p:txBody>
          <a:bodyPr/>
          <a:lstStyle/>
          <a:p>
            <a:r>
              <a:rPr lang="en-US" dirty="0" smtClean="0"/>
              <a:t>Microsoft Confidential</a:t>
            </a:r>
            <a:endParaRPr lang="en-US" dirty="0"/>
          </a:p>
        </p:txBody>
      </p:sp>
      <p:sp>
        <p:nvSpPr>
          <p:cNvPr id="26" name="Slide Number Placeholder 10"/>
          <p:cNvSpPr>
            <a:spLocks noGrp="1"/>
          </p:cNvSpPr>
          <p:nvPr>
            <p:ph type="sldNum" sz="quarter" idx="12"/>
          </p:nvPr>
        </p:nvSpPr>
        <p:spPr>
          <a:xfrm>
            <a:off x="8608357" y="6355588"/>
            <a:ext cx="2742486" cy="365030"/>
          </a:xfrm>
        </p:spPr>
        <p:txBody>
          <a:bodyPr/>
          <a:lstStyle/>
          <a:p>
            <a:fld id="{DF0B7588-F69F-4882-956B-443195828E3B}" type="slidenum">
              <a:rPr lang="en-US" smtClean="0"/>
              <a:t>34</a:t>
            </a:fld>
            <a:endParaRPr lang="en-US" dirty="0"/>
          </a:p>
        </p:txBody>
      </p:sp>
      <p:sp>
        <p:nvSpPr>
          <p:cNvPr id="39" name="TextBox 22"/>
          <p:cNvSpPr txBox="1"/>
          <p:nvPr/>
        </p:nvSpPr>
        <p:spPr>
          <a:xfrm>
            <a:off x="5970255" y="5149670"/>
            <a:ext cx="867319" cy="369108"/>
          </a:xfrm>
          <a:prstGeom prst="rect">
            <a:avLst/>
          </a:prstGeom>
          <a:noFill/>
        </p:spPr>
        <p:txBody>
          <a:bodyPr wrap="none" rtlCol="0">
            <a:spAutoFit/>
          </a:bodyPr>
          <a:lstStyle/>
          <a:p>
            <a:r>
              <a:rPr lang="en-US" sz="1799" dirty="0">
                <a:solidFill>
                  <a:srgbClr val="FF0000"/>
                </a:solidFill>
              </a:rPr>
              <a:t>DRAFT</a:t>
            </a:r>
          </a:p>
        </p:txBody>
      </p:sp>
      <p:sp>
        <p:nvSpPr>
          <p:cNvPr id="14" name="Rectangle 43"/>
          <p:cNvSpPr/>
          <p:nvPr/>
        </p:nvSpPr>
        <p:spPr>
          <a:xfrm>
            <a:off x="76955" y="-75818"/>
            <a:ext cx="6321687" cy="522956"/>
          </a:xfrm>
          <a:prstGeom prst="rect">
            <a:avLst/>
          </a:prstGeom>
        </p:spPr>
        <p:txBody>
          <a:bodyPr wrap="none">
            <a:spAutoFit/>
          </a:bodyPr>
          <a:lstStyle/>
          <a:p>
            <a:r>
              <a:rPr lang="en-US" sz="2799" dirty="0">
                <a:latin typeface="+mj-lt"/>
                <a:ea typeface="+mj-ea"/>
                <a:cs typeface="+mj-cs"/>
              </a:rPr>
              <a:t>Service Availability &amp; Operational Metrics</a:t>
            </a:r>
          </a:p>
        </p:txBody>
      </p:sp>
      <p:pic>
        <p:nvPicPr>
          <p:cNvPr id="6" name="Picture 5"/>
          <p:cNvPicPr>
            <a:picLocks noChangeAspect="1"/>
          </p:cNvPicPr>
          <p:nvPr/>
        </p:nvPicPr>
        <p:blipFill>
          <a:blip r:embed="rId13"/>
          <a:stretch>
            <a:fillRect/>
          </a:stretch>
        </p:blipFill>
        <p:spPr>
          <a:xfrm>
            <a:off x="318871" y="3428164"/>
            <a:ext cx="4000155" cy="1260212"/>
          </a:xfrm>
          <a:prstGeom prst="rect">
            <a:avLst/>
          </a:prstGeom>
        </p:spPr>
      </p:pic>
      <p:pic>
        <p:nvPicPr>
          <p:cNvPr id="15" name="Picture 14"/>
          <p:cNvPicPr>
            <a:picLocks noChangeAspect="1"/>
          </p:cNvPicPr>
          <p:nvPr/>
        </p:nvPicPr>
        <p:blipFill>
          <a:blip r:embed="rId14"/>
          <a:stretch>
            <a:fillRect/>
          </a:stretch>
        </p:blipFill>
        <p:spPr>
          <a:xfrm>
            <a:off x="4302715" y="3421242"/>
            <a:ext cx="3497562" cy="1260092"/>
          </a:xfrm>
          <a:prstGeom prst="rect">
            <a:avLst/>
          </a:prstGeom>
        </p:spPr>
      </p:pic>
      <p:pic>
        <p:nvPicPr>
          <p:cNvPr id="22" name="Picture 21"/>
          <p:cNvPicPr>
            <a:picLocks noChangeAspect="1"/>
          </p:cNvPicPr>
          <p:nvPr/>
        </p:nvPicPr>
        <p:blipFill>
          <a:blip r:embed="rId15"/>
          <a:stretch>
            <a:fillRect/>
          </a:stretch>
        </p:blipFill>
        <p:spPr>
          <a:xfrm>
            <a:off x="447791" y="4955545"/>
            <a:ext cx="3441149" cy="1299626"/>
          </a:xfrm>
          <a:prstGeom prst="rect">
            <a:avLst/>
          </a:prstGeom>
        </p:spPr>
      </p:pic>
      <p:pic>
        <p:nvPicPr>
          <p:cNvPr id="3" name="Picture 2"/>
          <p:cNvPicPr>
            <a:picLocks noChangeAspect="1"/>
          </p:cNvPicPr>
          <p:nvPr/>
        </p:nvPicPr>
        <p:blipFill>
          <a:blip r:embed="rId16"/>
          <a:stretch>
            <a:fillRect/>
          </a:stretch>
        </p:blipFill>
        <p:spPr>
          <a:xfrm>
            <a:off x="4302715" y="5007005"/>
            <a:ext cx="3562133" cy="1252888"/>
          </a:xfrm>
          <a:prstGeom prst="rect">
            <a:avLst/>
          </a:prstGeom>
        </p:spPr>
      </p:pic>
      <p:pic>
        <p:nvPicPr>
          <p:cNvPr id="19" name="Picture 18"/>
          <p:cNvPicPr>
            <a:picLocks noChangeAspect="1"/>
          </p:cNvPicPr>
          <p:nvPr/>
        </p:nvPicPr>
        <p:blipFill>
          <a:blip r:embed="rId17"/>
          <a:stretch>
            <a:fillRect/>
          </a:stretch>
        </p:blipFill>
        <p:spPr>
          <a:xfrm>
            <a:off x="8128751" y="3993216"/>
            <a:ext cx="3689222" cy="2278289"/>
          </a:xfrm>
          <a:prstGeom prst="rect">
            <a:avLst/>
          </a:prstGeom>
        </p:spPr>
      </p:pic>
      <p:sp>
        <p:nvSpPr>
          <p:cNvPr id="20" name="Rectangle 19"/>
          <p:cNvSpPr/>
          <p:nvPr/>
        </p:nvSpPr>
        <p:spPr>
          <a:xfrm>
            <a:off x="8918757" y="6149166"/>
            <a:ext cx="2505309" cy="142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36" name="Picture 35"/>
          <p:cNvPicPr>
            <a:picLocks noChangeAspect="1"/>
          </p:cNvPicPr>
          <p:nvPr/>
        </p:nvPicPr>
        <p:blipFill>
          <a:blip r:embed="rId6"/>
          <a:stretch>
            <a:fillRect/>
          </a:stretch>
        </p:blipFill>
        <p:spPr>
          <a:xfrm>
            <a:off x="9062348" y="6178558"/>
            <a:ext cx="717010" cy="185892"/>
          </a:xfrm>
          <a:prstGeom prst="rect">
            <a:avLst/>
          </a:prstGeom>
        </p:spPr>
      </p:pic>
      <p:pic>
        <p:nvPicPr>
          <p:cNvPr id="40" name="Picture 39"/>
          <p:cNvPicPr>
            <a:picLocks noChangeAspect="1"/>
          </p:cNvPicPr>
          <p:nvPr/>
        </p:nvPicPr>
        <p:blipFill>
          <a:blip r:embed="rId8"/>
          <a:stretch>
            <a:fillRect/>
          </a:stretch>
        </p:blipFill>
        <p:spPr>
          <a:xfrm>
            <a:off x="10757086" y="6161524"/>
            <a:ext cx="761271" cy="212448"/>
          </a:xfrm>
          <a:prstGeom prst="rect">
            <a:avLst/>
          </a:prstGeom>
        </p:spPr>
      </p:pic>
      <p:pic>
        <p:nvPicPr>
          <p:cNvPr id="41" name="Picture 40"/>
          <p:cNvPicPr>
            <a:picLocks noChangeAspect="1"/>
          </p:cNvPicPr>
          <p:nvPr/>
        </p:nvPicPr>
        <p:blipFill>
          <a:blip r:embed="rId9"/>
          <a:stretch>
            <a:fillRect/>
          </a:stretch>
        </p:blipFill>
        <p:spPr>
          <a:xfrm>
            <a:off x="9787246" y="6186030"/>
            <a:ext cx="956876" cy="156579"/>
          </a:xfrm>
          <a:prstGeom prst="rect">
            <a:avLst/>
          </a:prstGeom>
        </p:spPr>
      </p:pic>
      <p:sp>
        <p:nvSpPr>
          <p:cNvPr id="9" name="Rectangle 8"/>
          <p:cNvSpPr/>
          <p:nvPr/>
        </p:nvSpPr>
        <p:spPr>
          <a:xfrm>
            <a:off x="6072144" y="371504"/>
            <a:ext cx="644581" cy="3031366"/>
          </a:xfrm>
          <a:prstGeom prst="rect">
            <a:avLst/>
          </a:prstGeom>
          <a:solidFill>
            <a:schemeClr val="accent1">
              <a:alpha val="0"/>
            </a:schemeClr>
          </a:solidFill>
          <a:ln w="28575">
            <a:solidFill>
              <a:schemeClr val="accent4">
                <a:alpha val="80000"/>
              </a:schemeClr>
            </a:solidFill>
          </a:ln>
          <a:effectLst>
            <a:glow rad="25400">
              <a:schemeClr val="accent4">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388261564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8"/>
            <a:ext cx="5496213" cy="5170726"/>
          </a:xfrm>
          <a:prstGeom prst="rect">
            <a:avLst/>
          </a:prstGeom>
        </p:spPr>
        <p:txBody>
          <a:bodyPr>
            <a:normAutofit/>
          </a:bodyPr>
          <a:lstStyle/>
          <a:p>
            <a:pPr>
              <a:spcAft>
                <a:spcPts val="600"/>
              </a:spcAft>
            </a:pPr>
            <a:r>
              <a:rPr lang="en-US" dirty="0" smtClean="0"/>
              <a:t>Based on Tools Window activations</a:t>
            </a:r>
            <a:endParaRPr lang="en-US" dirty="0"/>
          </a:p>
          <a:p>
            <a:pPr>
              <a:spcAft>
                <a:spcPts val="600"/>
              </a:spcAft>
            </a:pPr>
            <a:r>
              <a:rPr lang="en-US" dirty="0" smtClean="0"/>
              <a:t>Easy to combine with Command data</a:t>
            </a:r>
          </a:p>
          <a:p>
            <a:pPr>
              <a:spcAft>
                <a:spcPts val="600"/>
              </a:spcAft>
            </a:pPr>
            <a:r>
              <a:rPr lang="en-US" dirty="0" smtClean="0"/>
              <a:t>Can </a:t>
            </a:r>
            <a:r>
              <a:rPr lang="en-US" dirty="0"/>
              <a:t>be broken out/filtered by any of the common slicers (SKU, Release, Language, OS, etc</a:t>
            </a:r>
            <a:r>
              <a:rPr lang="en-US" dirty="0" smtClean="0"/>
              <a:t>.)</a:t>
            </a:r>
            <a:endParaRPr lang="en-US" dirty="0"/>
          </a:p>
        </p:txBody>
      </p:sp>
      <p:sp>
        <p:nvSpPr>
          <p:cNvPr id="2" name="Title 1"/>
          <p:cNvSpPr>
            <a:spLocks noGrp="1"/>
          </p:cNvSpPr>
          <p:nvPr>
            <p:ph type="title"/>
          </p:nvPr>
        </p:nvSpPr>
        <p:spPr/>
        <p:txBody>
          <a:bodyPr/>
          <a:lstStyle/>
          <a:p>
            <a:r>
              <a:rPr lang="en-US" dirty="0"/>
              <a:t>Dashboard </a:t>
            </a:r>
            <a:r>
              <a:rPr lang="en-US" dirty="0" smtClean="0"/>
              <a:t>Mockups - Usage Patterns</a:t>
            </a:r>
            <a:endParaRPr lang="en-US" dirty="0"/>
          </a:p>
        </p:txBody>
      </p:sp>
      <p:pic>
        <p:nvPicPr>
          <p:cNvPr id="4" name="Picture 3"/>
          <p:cNvPicPr>
            <a:picLocks noChangeAspect="1"/>
          </p:cNvPicPr>
          <p:nvPr/>
        </p:nvPicPr>
        <p:blipFill>
          <a:blip r:embed="rId2"/>
          <a:stretch>
            <a:fillRect/>
          </a:stretch>
        </p:blipFill>
        <p:spPr>
          <a:xfrm>
            <a:off x="5943786" y="1692278"/>
            <a:ext cx="6103617" cy="4908615"/>
          </a:xfrm>
          <a:prstGeom prst="rect">
            <a:avLst/>
          </a:prstGeom>
        </p:spPr>
      </p:pic>
      <p:sp>
        <p:nvSpPr>
          <p:cNvPr id="5" name="TextBox 4"/>
          <p:cNvSpPr txBox="1"/>
          <p:nvPr/>
        </p:nvSpPr>
        <p:spPr>
          <a:xfrm>
            <a:off x="6184265" y="2248703"/>
            <a:ext cx="759011" cy="246157"/>
          </a:xfrm>
          <a:prstGeom prst="rect">
            <a:avLst/>
          </a:prstGeom>
          <a:solidFill>
            <a:schemeClr val="tx2"/>
          </a:solidFill>
        </p:spPr>
        <p:txBody>
          <a:bodyPr wrap="square" lIns="0" tIns="0" rIns="0" bIns="0" rtlCol="0">
            <a:spAutoFit/>
          </a:bodyPr>
          <a:lstStyle/>
          <a:p>
            <a:r>
              <a:rPr lang="en-US" sz="800" dirty="0">
                <a:solidFill>
                  <a:schemeClr val="bg1"/>
                </a:solidFill>
              </a:rPr>
              <a:t>Solution Explorer</a:t>
            </a:r>
          </a:p>
        </p:txBody>
      </p:sp>
      <p:sp>
        <p:nvSpPr>
          <p:cNvPr id="6" name="TextBox 5"/>
          <p:cNvSpPr txBox="1"/>
          <p:nvPr/>
        </p:nvSpPr>
        <p:spPr>
          <a:xfrm>
            <a:off x="6184266" y="3003249"/>
            <a:ext cx="610279" cy="246157"/>
          </a:xfrm>
          <a:prstGeom prst="rect">
            <a:avLst/>
          </a:prstGeom>
          <a:solidFill>
            <a:schemeClr val="tx2"/>
          </a:solidFill>
        </p:spPr>
        <p:txBody>
          <a:bodyPr wrap="square" lIns="0" tIns="0" rIns="0" bIns="0" rtlCol="0">
            <a:spAutoFit/>
          </a:bodyPr>
          <a:lstStyle/>
          <a:p>
            <a:r>
              <a:rPr lang="en-US" sz="800" dirty="0">
                <a:solidFill>
                  <a:schemeClr val="bg1"/>
                </a:solidFill>
              </a:rPr>
              <a:t>Team Explorer</a:t>
            </a:r>
          </a:p>
        </p:txBody>
      </p:sp>
      <p:sp>
        <p:nvSpPr>
          <p:cNvPr id="7" name="TextBox 6"/>
          <p:cNvSpPr txBox="1"/>
          <p:nvPr/>
        </p:nvSpPr>
        <p:spPr>
          <a:xfrm>
            <a:off x="6184266" y="3696256"/>
            <a:ext cx="900489" cy="123079"/>
          </a:xfrm>
          <a:prstGeom prst="rect">
            <a:avLst/>
          </a:prstGeom>
          <a:solidFill>
            <a:schemeClr val="tx2"/>
          </a:solidFill>
        </p:spPr>
        <p:txBody>
          <a:bodyPr wrap="square" lIns="0" tIns="0" rIns="0" bIns="0" rtlCol="0">
            <a:spAutoFit/>
          </a:bodyPr>
          <a:lstStyle/>
          <a:p>
            <a:r>
              <a:rPr lang="en-US" sz="800" dirty="0">
                <a:solidFill>
                  <a:schemeClr val="bg1"/>
                </a:solidFill>
              </a:rPr>
              <a:t>Class View</a:t>
            </a:r>
          </a:p>
        </p:txBody>
      </p:sp>
      <p:sp>
        <p:nvSpPr>
          <p:cNvPr id="8" name="TextBox 7"/>
          <p:cNvSpPr txBox="1"/>
          <p:nvPr/>
        </p:nvSpPr>
        <p:spPr>
          <a:xfrm>
            <a:off x="6184265" y="4450802"/>
            <a:ext cx="969414" cy="246157"/>
          </a:xfrm>
          <a:prstGeom prst="rect">
            <a:avLst/>
          </a:prstGeom>
          <a:solidFill>
            <a:schemeClr val="tx2"/>
          </a:solidFill>
        </p:spPr>
        <p:txBody>
          <a:bodyPr wrap="square" lIns="0" tIns="0" rIns="0" bIns="0" rtlCol="0">
            <a:spAutoFit/>
          </a:bodyPr>
          <a:lstStyle/>
          <a:p>
            <a:r>
              <a:rPr lang="en-US" sz="800" dirty="0">
                <a:solidFill>
                  <a:schemeClr val="bg1"/>
                </a:solidFill>
              </a:rPr>
              <a:t>Web Browser Window</a:t>
            </a:r>
          </a:p>
        </p:txBody>
      </p:sp>
      <p:sp>
        <p:nvSpPr>
          <p:cNvPr id="9" name="TextBox 8"/>
          <p:cNvSpPr txBox="1"/>
          <p:nvPr/>
        </p:nvSpPr>
        <p:spPr>
          <a:xfrm>
            <a:off x="6184265" y="5205349"/>
            <a:ext cx="900490" cy="246157"/>
          </a:xfrm>
          <a:prstGeom prst="rect">
            <a:avLst/>
          </a:prstGeom>
          <a:solidFill>
            <a:schemeClr val="tx2"/>
          </a:solidFill>
        </p:spPr>
        <p:txBody>
          <a:bodyPr wrap="square" lIns="0" tIns="0" rIns="0" bIns="0" rtlCol="0">
            <a:spAutoFit/>
          </a:bodyPr>
          <a:lstStyle/>
          <a:p>
            <a:r>
              <a:rPr lang="en-US" sz="800" dirty="0">
                <a:solidFill>
                  <a:schemeClr val="bg1"/>
                </a:solidFill>
              </a:rPr>
              <a:t>UML Model Explorer</a:t>
            </a:r>
          </a:p>
        </p:txBody>
      </p:sp>
      <p:sp>
        <p:nvSpPr>
          <p:cNvPr id="10" name="TextBox 9"/>
          <p:cNvSpPr txBox="1"/>
          <p:nvPr/>
        </p:nvSpPr>
        <p:spPr>
          <a:xfrm>
            <a:off x="6184265" y="5761773"/>
            <a:ext cx="577631" cy="246157"/>
          </a:xfrm>
          <a:prstGeom prst="rect">
            <a:avLst/>
          </a:prstGeom>
          <a:solidFill>
            <a:schemeClr val="tx2"/>
          </a:solidFill>
        </p:spPr>
        <p:txBody>
          <a:bodyPr wrap="square" lIns="0" tIns="0" rIns="0" bIns="0" rtlCol="0">
            <a:spAutoFit/>
          </a:bodyPr>
          <a:lstStyle/>
          <a:p>
            <a:r>
              <a:rPr lang="en-US" sz="800" dirty="0">
                <a:solidFill>
                  <a:schemeClr val="bg1"/>
                </a:solidFill>
              </a:rPr>
              <a:t>Code Metrics</a:t>
            </a:r>
          </a:p>
        </p:txBody>
      </p:sp>
      <p:sp>
        <p:nvSpPr>
          <p:cNvPr id="11" name="TextBox 10"/>
          <p:cNvSpPr txBox="1"/>
          <p:nvPr/>
        </p:nvSpPr>
        <p:spPr>
          <a:xfrm>
            <a:off x="6184264" y="6052208"/>
            <a:ext cx="577632" cy="123079"/>
          </a:xfrm>
          <a:prstGeom prst="rect">
            <a:avLst/>
          </a:prstGeom>
          <a:solidFill>
            <a:schemeClr val="tx2"/>
          </a:solidFill>
        </p:spPr>
        <p:txBody>
          <a:bodyPr wrap="square" lIns="0" tIns="0" rIns="0" bIns="0" rtlCol="0">
            <a:spAutoFit/>
          </a:bodyPr>
          <a:lstStyle/>
          <a:p>
            <a:r>
              <a:rPr lang="en-US" sz="800" dirty="0" err="1">
                <a:solidFill>
                  <a:schemeClr val="bg1"/>
                </a:solidFill>
              </a:rPr>
              <a:t>FindReplace</a:t>
            </a:r>
            <a:endParaRPr lang="en-US" sz="800" dirty="0">
              <a:solidFill>
                <a:schemeClr val="bg1"/>
              </a:solidFill>
            </a:endParaRPr>
          </a:p>
        </p:txBody>
      </p:sp>
      <p:sp>
        <p:nvSpPr>
          <p:cNvPr id="12" name="TextBox 11"/>
          <p:cNvSpPr txBox="1"/>
          <p:nvPr/>
        </p:nvSpPr>
        <p:spPr>
          <a:xfrm>
            <a:off x="6184263" y="6315229"/>
            <a:ext cx="610282" cy="246157"/>
          </a:xfrm>
          <a:prstGeom prst="rect">
            <a:avLst/>
          </a:prstGeom>
          <a:solidFill>
            <a:schemeClr val="tx2"/>
          </a:solidFill>
        </p:spPr>
        <p:txBody>
          <a:bodyPr wrap="square" lIns="0" tIns="0" rIns="0" bIns="0" rtlCol="0">
            <a:spAutoFit/>
          </a:bodyPr>
          <a:lstStyle/>
          <a:p>
            <a:r>
              <a:rPr lang="en-US" sz="800" dirty="0">
                <a:solidFill>
                  <a:schemeClr val="bg1"/>
                </a:solidFill>
              </a:rPr>
              <a:t>Code Analysis</a:t>
            </a:r>
          </a:p>
        </p:txBody>
      </p:sp>
      <p:sp>
        <p:nvSpPr>
          <p:cNvPr id="13" name="TextBox 12"/>
          <p:cNvSpPr txBox="1"/>
          <p:nvPr/>
        </p:nvSpPr>
        <p:spPr>
          <a:xfrm>
            <a:off x="8995593" y="2168895"/>
            <a:ext cx="589255" cy="123079"/>
          </a:xfrm>
          <a:prstGeom prst="rect">
            <a:avLst/>
          </a:prstGeom>
          <a:solidFill>
            <a:schemeClr val="tx2"/>
          </a:solidFill>
        </p:spPr>
        <p:txBody>
          <a:bodyPr wrap="square" lIns="0" tIns="0" rIns="0" bIns="0" rtlCol="0">
            <a:spAutoFit/>
          </a:bodyPr>
          <a:lstStyle/>
          <a:p>
            <a:r>
              <a:rPr lang="en-US" sz="800" dirty="0">
                <a:solidFill>
                  <a:schemeClr val="bg1"/>
                </a:solidFill>
              </a:rPr>
              <a:t>Class View</a:t>
            </a:r>
          </a:p>
        </p:txBody>
      </p:sp>
      <p:sp>
        <p:nvSpPr>
          <p:cNvPr id="14" name="TextBox 13"/>
          <p:cNvSpPr txBox="1"/>
          <p:nvPr/>
        </p:nvSpPr>
        <p:spPr>
          <a:xfrm>
            <a:off x="10692924" y="3819335"/>
            <a:ext cx="935598" cy="123079"/>
          </a:xfrm>
          <a:prstGeom prst="rect">
            <a:avLst/>
          </a:prstGeom>
          <a:solidFill>
            <a:schemeClr val="tx2"/>
          </a:solidFill>
        </p:spPr>
        <p:txBody>
          <a:bodyPr wrap="square" lIns="0" tIns="0" rIns="0" bIns="0" rtlCol="0">
            <a:spAutoFit/>
          </a:bodyPr>
          <a:lstStyle/>
          <a:p>
            <a:pPr algn="r"/>
            <a:r>
              <a:rPr lang="en-US" sz="800" dirty="0" err="1">
                <a:solidFill>
                  <a:schemeClr val="bg1"/>
                </a:solidFill>
              </a:rPr>
              <a:t>FindReplace</a:t>
            </a:r>
            <a:endParaRPr lang="en-US" sz="800" dirty="0">
              <a:solidFill>
                <a:schemeClr val="bg1"/>
              </a:solidFill>
            </a:endParaRPr>
          </a:p>
        </p:txBody>
      </p:sp>
      <p:sp>
        <p:nvSpPr>
          <p:cNvPr id="15" name="TextBox 14"/>
          <p:cNvSpPr txBox="1"/>
          <p:nvPr/>
        </p:nvSpPr>
        <p:spPr>
          <a:xfrm>
            <a:off x="8979185" y="4450802"/>
            <a:ext cx="921678" cy="123079"/>
          </a:xfrm>
          <a:prstGeom prst="rect">
            <a:avLst/>
          </a:prstGeom>
          <a:solidFill>
            <a:schemeClr val="tx2"/>
          </a:solidFill>
        </p:spPr>
        <p:txBody>
          <a:bodyPr wrap="square" lIns="0" tIns="0" rIns="0" bIns="0" rtlCol="0">
            <a:spAutoFit/>
          </a:bodyPr>
          <a:lstStyle/>
          <a:p>
            <a:r>
              <a:rPr lang="en-US" sz="800" dirty="0" err="1">
                <a:solidFill>
                  <a:schemeClr val="bg1"/>
                </a:solidFill>
              </a:rPr>
              <a:t>FindReplace</a:t>
            </a:r>
            <a:endParaRPr lang="en-US" sz="800" dirty="0">
              <a:solidFill>
                <a:schemeClr val="bg1"/>
              </a:solidFill>
            </a:endParaRPr>
          </a:p>
        </p:txBody>
      </p:sp>
      <p:sp>
        <p:nvSpPr>
          <p:cNvPr id="16" name="TextBox 15"/>
          <p:cNvSpPr txBox="1"/>
          <p:nvPr/>
        </p:nvSpPr>
        <p:spPr>
          <a:xfrm>
            <a:off x="8979185" y="5388127"/>
            <a:ext cx="900490" cy="246157"/>
          </a:xfrm>
          <a:prstGeom prst="rect">
            <a:avLst/>
          </a:prstGeom>
          <a:solidFill>
            <a:schemeClr val="tx2"/>
          </a:solidFill>
        </p:spPr>
        <p:txBody>
          <a:bodyPr wrap="square" lIns="0" tIns="0" rIns="0" bIns="0" rtlCol="0">
            <a:spAutoFit/>
          </a:bodyPr>
          <a:lstStyle/>
          <a:p>
            <a:r>
              <a:rPr lang="en-US" sz="800" dirty="0">
                <a:solidFill>
                  <a:schemeClr val="bg1"/>
                </a:solidFill>
              </a:rPr>
              <a:t>UML Model Explorer</a:t>
            </a:r>
          </a:p>
        </p:txBody>
      </p:sp>
      <p:sp>
        <p:nvSpPr>
          <p:cNvPr id="17" name="TextBox 16"/>
          <p:cNvSpPr txBox="1"/>
          <p:nvPr/>
        </p:nvSpPr>
        <p:spPr>
          <a:xfrm>
            <a:off x="8979185" y="6113747"/>
            <a:ext cx="577631" cy="246157"/>
          </a:xfrm>
          <a:prstGeom prst="rect">
            <a:avLst/>
          </a:prstGeom>
          <a:solidFill>
            <a:schemeClr val="tx2"/>
          </a:solidFill>
        </p:spPr>
        <p:txBody>
          <a:bodyPr wrap="square" lIns="0" tIns="0" rIns="0" bIns="0" rtlCol="0">
            <a:spAutoFit/>
          </a:bodyPr>
          <a:lstStyle/>
          <a:p>
            <a:r>
              <a:rPr lang="en-US" sz="800" dirty="0">
                <a:solidFill>
                  <a:schemeClr val="bg1"/>
                </a:solidFill>
              </a:rPr>
              <a:t>Code Metrics</a:t>
            </a:r>
          </a:p>
        </p:txBody>
      </p:sp>
      <p:sp>
        <p:nvSpPr>
          <p:cNvPr id="18" name="TextBox 17"/>
          <p:cNvSpPr txBox="1"/>
          <p:nvPr/>
        </p:nvSpPr>
        <p:spPr>
          <a:xfrm>
            <a:off x="8985080" y="5842626"/>
            <a:ext cx="610282" cy="246157"/>
          </a:xfrm>
          <a:prstGeom prst="rect">
            <a:avLst/>
          </a:prstGeom>
          <a:solidFill>
            <a:schemeClr val="tx2"/>
          </a:solidFill>
        </p:spPr>
        <p:txBody>
          <a:bodyPr wrap="square" lIns="0" tIns="0" rIns="0" bIns="0" rtlCol="0">
            <a:spAutoFit/>
          </a:bodyPr>
          <a:lstStyle/>
          <a:p>
            <a:r>
              <a:rPr lang="en-US" sz="800" dirty="0">
                <a:solidFill>
                  <a:schemeClr val="bg1"/>
                </a:solidFill>
              </a:rPr>
              <a:t>Code Analysis</a:t>
            </a:r>
          </a:p>
        </p:txBody>
      </p:sp>
      <p:sp>
        <p:nvSpPr>
          <p:cNvPr id="19" name="TextBox 18"/>
          <p:cNvSpPr txBox="1"/>
          <p:nvPr/>
        </p:nvSpPr>
        <p:spPr>
          <a:xfrm>
            <a:off x="6336626" y="3155610"/>
            <a:ext cx="610279" cy="246157"/>
          </a:xfrm>
          <a:prstGeom prst="rect">
            <a:avLst/>
          </a:prstGeom>
          <a:solidFill>
            <a:schemeClr val="tx2"/>
          </a:solidFill>
        </p:spPr>
        <p:txBody>
          <a:bodyPr wrap="square" lIns="0" tIns="0" rIns="0" bIns="0" rtlCol="0">
            <a:spAutoFit/>
          </a:bodyPr>
          <a:lstStyle/>
          <a:p>
            <a:r>
              <a:rPr lang="en-US" sz="800" dirty="0">
                <a:solidFill>
                  <a:schemeClr val="bg1"/>
                </a:solidFill>
              </a:rPr>
              <a:t>Team Explorer</a:t>
            </a:r>
          </a:p>
        </p:txBody>
      </p:sp>
      <p:sp>
        <p:nvSpPr>
          <p:cNvPr id="20" name="TextBox 19"/>
          <p:cNvSpPr txBox="1"/>
          <p:nvPr/>
        </p:nvSpPr>
        <p:spPr>
          <a:xfrm>
            <a:off x="8971849" y="3243940"/>
            <a:ext cx="969414" cy="246157"/>
          </a:xfrm>
          <a:prstGeom prst="rect">
            <a:avLst/>
          </a:prstGeom>
          <a:solidFill>
            <a:schemeClr val="tx2"/>
          </a:solidFill>
        </p:spPr>
        <p:txBody>
          <a:bodyPr wrap="square" lIns="0" tIns="0" rIns="0" bIns="0" rtlCol="0">
            <a:spAutoFit/>
          </a:bodyPr>
          <a:lstStyle/>
          <a:p>
            <a:r>
              <a:rPr lang="en-US" sz="800" dirty="0">
                <a:solidFill>
                  <a:schemeClr val="bg1"/>
                </a:solidFill>
              </a:rPr>
              <a:t>Web Browser Window</a:t>
            </a:r>
          </a:p>
        </p:txBody>
      </p:sp>
    </p:spTree>
    <p:extLst>
      <p:ext uri="{BB962C8B-B14F-4D97-AF65-F5344CB8AC3E}">
        <p14:creationId xmlns:p14="http://schemas.microsoft.com/office/powerpoint/2010/main" val="21138263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Productizing</a:t>
            </a:r>
            <a:endParaRPr lang="en-US" sz="2400" spc="-70" dirty="0">
              <a:gradFill>
                <a:gsLst>
                  <a:gs pos="0">
                    <a:schemeClr val="tx1"/>
                  </a:gs>
                  <a:gs pos="100000">
                    <a:schemeClr val="tx1"/>
                  </a:gs>
                </a:gsLst>
                <a:lin ang="16200000" scaled="0"/>
              </a:gradFill>
            </a:endParaRP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392984062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6413" y="2679202"/>
            <a:ext cx="9141619" cy="830740"/>
          </a:xfrm>
        </p:spPr>
        <p:txBody>
          <a:bodyPr/>
          <a:lstStyle/>
          <a:p>
            <a:endParaRPr lang="en-US"/>
          </a:p>
        </p:txBody>
      </p:sp>
      <p:sp>
        <p:nvSpPr>
          <p:cNvPr id="3" name="Subtitle 2"/>
          <p:cNvSpPr>
            <a:spLocks noGrp="1"/>
          </p:cNvSpPr>
          <p:nvPr>
            <p:ph type="subTitle" idx="1"/>
          </p:nvPr>
        </p:nvSpPr>
        <p:spPr>
          <a:xfrm>
            <a:off x="1866413" y="3601993"/>
            <a:ext cx="9141619" cy="332270"/>
          </a:xfrm>
        </p:spPr>
        <p:txBody>
          <a:bodyPr/>
          <a:lstStyle/>
          <a:p>
            <a:endParaRPr lang="en-US"/>
          </a:p>
        </p:txBody>
      </p:sp>
      <p:sp>
        <p:nvSpPr>
          <p:cNvPr id="10" name="Rectangle 9"/>
          <p:cNvSpPr/>
          <p:nvPr/>
        </p:nvSpPr>
        <p:spPr>
          <a:xfrm>
            <a:off x="746359" y="4566318"/>
            <a:ext cx="11410552" cy="21025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sz="3199" b="1" dirty="0" err="1"/>
              <a:t>Performant</a:t>
            </a:r>
            <a:endParaRPr lang="en-US" sz="3199" b="1" dirty="0"/>
          </a:p>
        </p:txBody>
      </p:sp>
      <p:sp>
        <p:nvSpPr>
          <p:cNvPr id="11" name="Rectangle 10"/>
          <p:cNvSpPr/>
          <p:nvPr/>
        </p:nvSpPr>
        <p:spPr>
          <a:xfrm>
            <a:off x="746359" y="2383732"/>
            <a:ext cx="11381727" cy="20905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sz="3199" b="1" dirty="0"/>
              <a:t>Successful</a:t>
            </a:r>
          </a:p>
        </p:txBody>
      </p:sp>
      <p:sp>
        <p:nvSpPr>
          <p:cNvPr id="5" name="Rectangle 4"/>
          <p:cNvSpPr/>
          <p:nvPr/>
        </p:nvSpPr>
        <p:spPr>
          <a:xfrm>
            <a:off x="746359" y="150466"/>
            <a:ext cx="11410552" cy="2090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199" b="1" dirty="0"/>
              <a:t>Available</a:t>
            </a:r>
            <a:endParaRPr lang="en-US" sz="3199" dirty="0"/>
          </a:p>
        </p:txBody>
      </p:sp>
      <p:pic>
        <p:nvPicPr>
          <p:cNvPr id="6" name="Picture 5"/>
          <p:cNvPicPr>
            <a:picLocks noChangeAspect="1"/>
          </p:cNvPicPr>
          <p:nvPr/>
        </p:nvPicPr>
        <p:blipFill rotWithShape="1">
          <a:blip r:embed="rId3"/>
          <a:srcRect l="56611"/>
          <a:stretch/>
        </p:blipFill>
        <p:spPr>
          <a:xfrm>
            <a:off x="6437224" y="2396091"/>
            <a:ext cx="5642735" cy="2030578"/>
          </a:xfrm>
          <a:prstGeom prst="rect">
            <a:avLst/>
          </a:prstGeom>
        </p:spPr>
      </p:pic>
      <p:pic>
        <p:nvPicPr>
          <p:cNvPr id="8" name="Picture 7"/>
          <p:cNvPicPr>
            <a:picLocks noChangeAspect="1"/>
          </p:cNvPicPr>
          <p:nvPr/>
        </p:nvPicPr>
        <p:blipFill>
          <a:blip r:embed="rId4"/>
          <a:stretch>
            <a:fillRect/>
          </a:stretch>
        </p:blipFill>
        <p:spPr>
          <a:xfrm>
            <a:off x="779914" y="4585646"/>
            <a:ext cx="5533161" cy="2061108"/>
          </a:xfrm>
          <a:prstGeom prst="rect">
            <a:avLst/>
          </a:prstGeom>
        </p:spPr>
      </p:pic>
      <p:pic>
        <p:nvPicPr>
          <p:cNvPr id="14" name="Picture 13"/>
          <p:cNvPicPr>
            <a:picLocks noChangeAspect="1"/>
          </p:cNvPicPr>
          <p:nvPr/>
        </p:nvPicPr>
        <p:blipFill>
          <a:blip r:embed="rId5"/>
          <a:stretch>
            <a:fillRect/>
          </a:stretch>
        </p:blipFill>
        <p:spPr>
          <a:xfrm>
            <a:off x="4350378" y="5276651"/>
            <a:ext cx="1962698" cy="841156"/>
          </a:xfrm>
          <a:prstGeom prst="rect">
            <a:avLst/>
          </a:prstGeom>
        </p:spPr>
      </p:pic>
      <p:grpSp>
        <p:nvGrpSpPr>
          <p:cNvPr id="18" name="Group 17"/>
          <p:cNvGrpSpPr/>
          <p:nvPr/>
        </p:nvGrpSpPr>
        <p:grpSpPr>
          <a:xfrm>
            <a:off x="6395917" y="162825"/>
            <a:ext cx="5690863" cy="2090536"/>
            <a:chOff x="6096001" y="161973"/>
            <a:chExt cx="5692345" cy="2091081"/>
          </a:xfrm>
        </p:grpSpPr>
        <p:grpSp>
          <p:nvGrpSpPr>
            <p:cNvPr id="31" name="Group 30"/>
            <p:cNvGrpSpPr/>
            <p:nvPr/>
          </p:nvGrpSpPr>
          <p:grpSpPr>
            <a:xfrm>
              <a:off x="6096001" y="161973"/>
              <a:ext cx="5692345" cy="2091081"/>
              <a:chOff x="6096001" y="149610"/>
              <a:chExt cx="5692345" cy="2091081"/>
            </a:xfrm>
          </p:grpSpPr>
          <p:grpSp>
            <p:nvGrpSpPr>
              <p:cNvPr id="28" name="Group 27"/>
              <p:cNvGrpSpPr/>
              <p:nvPr/>
            </p:nvGrpSpPr>
            <p:grpSpPr>
              <a:xfrm>
                <a:off x="6096001" y="149610"/>
                <a:ext cx="5692345" cy="2091081"/>
                <a:chOff x="6096001" y="149610"/>
                <a:chExt cx="5692345" cy="2091081"/>
              </a:xfrm>
            </p:grpSpPr>
            <p:sp>
              <p:nvSpPr>
                <p:cNvPr id="9" name="Rectangle 8"/>
                <p:cNvSpPr/>
                <p:nvPr/>
              </p:nvSpPr>
              <p:spPr>
                <a:xfrm>
                  <a:off x="6186616" y="149610"/>
                  <a:ext cx="5601730" cy="209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Available</a:t>
                  </a:r>
                </a:p>
              </p:txBody>
            </p:sp>
            <p:pic>
              <p:nvPicPr>
                <p:cNvPr id="24" name="Picture 23"/>
                <p:cNvPicPr>
                  <a:picLocks noChangeAspect="1"/>
                </p:cNvPicPr>
                <p:nvPr/>
              </p:nvPicPr>
              <p:blipFill rotWithShape="1">
                <a:blip r:embed="rId6"/>
                <a:srcRect l="54245" t="8037" b="6890"/>
                <a:stretch/>
              </p:blipFill>
              <p:spPr>
                <a:xfrm>
                  <a:off x="6096001" y="181831"/>
                  <a:ext cx="5692345" cy="2041569"/>
                </a:xfrm>
                <a:prstGeom prst="rect">
                  <a:avLst/>
                </a:prstGeom>
              </p:spPr>
            </p:pic>
          </p:grpSp>
          <p:sp>
            <p:nvSpPr>
              <p:cNvPr id="30" name="Oval 29"/>
              <p:cNvSpPr/>
              <p:nvPr/>
            </p:nvSpPr>
            <p:spPr>
              <a:xfrm>
                <a:off x="9886204" y="2082594"/>
                <a:ext cx="165462" cy="1393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99"/>
              </a:p>
            </p:txBody>
          </p:sp>
        </p:grpSp>
        <p:sp>
          <p:nvSpPr>
            <p:cNvPr id="35" name="Oval 34"/>
            <p:cNvSpPr/>
            <p:nvPr/>
          </p:nvSpPr>
          <p:spPr>
            <a:xfrm>
              <a:off x="7711579" y="2090396"/>
              <a:ext cx="165462" cy="13933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99"/>
            </a:p>
          </p:txBody>
        </p:sp>
      </p:grpSp>
      <p:pic>
        <p:nvPicPr>
          <p:cNvPr id="16" name="Picture 15"/>
          <p:cNvPicPr>
            <a:picLocks noChangeAspect="1"/>
          </p:cNvPicPr>
          <p:nvPr/>
        </p:nvPicPr>
        <p:blipFill>
          <a:blip r:embed="rId7"/>
          <a:stretch>
            <a:fillRect/>
          </a:stretch>
        </p:blipFill>
        <p:spPr>
          <a:xfrm>
            <a:off x="794487" y="193945"/>
            <a:ext cx="5504016" cy="2028297"/>
          </a:xfrm>
          <a:prstGeom prst="rect">
            <a:avLst/>
          </a:prstGeom>
        </p:spPr>
      </p:pic>
      <p:sp>
        <p:nvSpPr>
          <p:cNvPr id="26" name="Oval 25"/>
          <p:cNvSpPr/>
          <p:nvPr/>
        </p:nvSpPr>
        <p:spPr>
          <a:xfrm>
            <a:off x="5775545" y="2038165"/>
            <a:ext cx="165419" cy="13929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799"/>
          </a:p>
        </p:txBody>
      </p:sp>
      <p:pic>
        <p:nvPicPr>
          <p:cNvPr id="17" name="Picture 16"/>
          <p:cNvPicPr>
            <a:picLocks noChangeAspect="1"/>
          </p:cNvPicPr>
          <p:nvPr/>
        </p:nvPicPr>
        <p:blipFill>
          <a:blip r:embed="rId8"/>
          <a:stretch>
            <a:fillRect/>
          </a:stretch>
        </p:blipFill>
        <p:spPr>
          <a:xfrm>
            <a:off x="780492" y="2401142"/>
            <a:ext cx="5532584" cy="2037819"/>
          </a:xfrm>
          <a:prstGeom prst="rect">
            <a:avLst/>
          </a:prstGeom>
        </p:spPr>
      </p:pic>
      <p:sp>
        <p:nvSpPr>
          <p:cNvPr id="36" name="Title 1"/>
          <p:cNvSpPr txBox="1">
            <a:spLocks/>
          </p:cNvSpPr>
          <p:nvPr/>
        </p:nvSpPr>
        <p:spPr>
          <a:xfrm rot="16200000">
            <a:off x="-5078118" y="2847333"/>
            <a:ext cx="10512862" cy="1325218"/>
          </a:xfrm>
          <a:prstGeom prst="rect">
            <a:avLst/>
          </a:prstGeom>
        </p:spPr>
        <p:txBody>
          <a:bodyPr vert="horz" lIns="91416" tIns="45708" rIns="91416" bIns="45708"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998" dirty="0"/>
              <a:t>Application Insights</a:t>
            </a:r>
          </a:p>
        </p:txBody>
      </p:sp>
      <p:pic>
        <p:nvPicPr>
          <p:cNvPr id="39" name="Picture 38"/>
          <p:cNvPicPr>
            <a:picLocks noChangeAspect="1"/>
          </p:cNvPicPr>
          <p:nvPr/>
        </p:nvPicPr>
        <p:blipFill>
          <a:blip r:embed="rId9"/>
          <a:stretch>
            <a:fillRect/>
          </a:stretch>
        </p:blipFill>
        <p:spPr>
          <a:xfrm>
            <a:off x="6352801" y="4571079"/>
            <a:ext cx="5733977" cy="2056864"/>
          </a:xfrm>
          <a:prstGeom prst="rect">
            <a:avLst/>
          </a:prstGeom>
        </p:spPr>
      </p:pic>
    </p:spTree>
    <p:extLst>
      <p:ext uri="{BB962C8B-B14F-4D97-AF65-F5344CB8AC3E}">
        <p14:creationId xmlns:p14="http://schemas.microsoft.com/office/powerpoint/2010/main" val="316251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33442552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3537857" cy="685800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91440" bIns="91440" numCol="1" spcCol="0" rtlCol="0" fromWordArt="0" anchor="t" anchorCtr="0" forceAA="0" compatLnSpc="1">
            <a:prstTxWarp prst="textNoShape">
              <a:avLst/>
            </a:prstTxWarp>
            <a:noAutofit/>
          </a:bodyPr>
          <a:lstStyle/>
          <a:p>
            <a:pPr fontAlgn="base">
              <a:lnSpc>
                <a:spcPct val="90000"/>
              </a:lnSpc>
              <a:spcBef>
                <a:spcPct val="0"/>
              </a:spcBef>
              <a:spcAft>
                <a:spcPts val="600"/>
              </a:spcAft>
            </a:pPr>
            <a:r>
              <a:rPr lang="en-US" sz="5400" kern="0" spc="-200" dirty="0" smtClean="0">
                <a:gradFill>
                  <a:gsLst>
                    <a:gs pos="0">
                      <a:srgbClr val="FFFFFF"/>
                    </a:gs>
                    <a:gs pos="100000">
                      <a:srgbClr val="FFFFFF"/>
                    </a:gs>
                  </a:gsLst>
                  <a:lin ang="5400000" scaled="0"/>
                </a:gradFill>
                <a:latin typeface="Segoe UI Light"/>
              </a:rPr>
              <a:t>Dimensions of Practice</a:t>
            </a:r>
          </a:p>
          <a:p>
            <a:pPr fontAlgn="base">
              <a:lnSpc>
                <a:spcPct val="90000"/>
              </a:lnSpc>
              <a:spcBef>
                <a:spcPct val="0"/>
              </a:spcBef>
              <a:spcAft>
                <a:spcPts val="600"/>
              </a:spcAft>
            </a:pPr>
            <a:endParaRPr lang="en-US" sz="5400" kern="0" spc="-200" dirty="0" smtClean="0">
              <a:gradFill>
                <a:gsLst>
                  <a:gs pos="0">
                    <a:srgbClr val="FFFFFF"/>
                  </a:gs>
                  <a:gs pos="100000">
                    <a:srgbClr val="FFFFFF"/>
                  </a:gs>
                </a:gsLst>
                <a:lin ang="5400000" scaled="0"/>
              </a:gradFill>
              <a:latin typeface="Segoe UI Light"/>
            </a:endParaRPr>
          </a:p>
          <a:p>
            <a:pPr fontAlgn="base">
              <a:lnSpc>
                <a:spcPct val="90000"/>
              </a:lnSpc>
              <a:spcBef>
                <a:spcPct val="0"/>
              </a:spcBef>
              <a:spcAft>
                <a:spcPts val="600"/>
              </a:spcAft>
            </a:pPr>
            <a:r>
              <a:rPr lang="en-US" sz="4400" kern="0" spc="-200" dirty="0" smtClean="0">
                <a:gradFill>
                  <a:gsLst>
                    <a:gs pos="0">
                      <a:srgbClr val="FFFFFF"/>
                    </a:gs>
                    <a:gs pos="100000">
                      <a:srgbClr val="FFFFFF"/>
                    </a:gs>
                  </a:gsLst>
                  <a:lin ang="5400000" scaled="0"/>
                </a:gradFill>
                <a:latin typeface="Segoe UI Light"/>
              </a:rPr>
              <a:t>Are these the dimensions you see? How do you assess improvement?</a:t>
            </a:r>
            <a:endParaRPr lang="en-US" sz="5400" kern="0" spc="-200" dirty="0">
              <a:gradFill>
                <a:gsLst>
                  <a:gs pos="0">
                    <a:srgbClr val="FFFFFF"/>
                  </a:gs>
                  <a:gs pos="100000">
                    <a:srgbClr val="FFFFFF"/>
                  </a:gs>
                </a:gsLst>
                <a:lin ang="5400000" scaled="0"/>
              </a:gradFill>
              <a:latin typeface="Segoe UI Light"/>
            </a:endParaRPr>
          </a:p>
        </p:txBody>
      </p:sp>
      <p:graphicFrame>
        <p:nvGraphicFramePr>
          <p:cNvPr id="5" name="Diagram 4"/>
          <p:cNvGraphicFramePr/>
          <p:nvPr>
            <p:extLst>
              <p:ext uri="{D42A27DB-BD31-4B8C-83A1-F6EECF244321}">
                <p14:modId xmlns:p14="http://schemas.microsoft.com/office/powerpoint/2010/main" val="3718229250"/>
              </p:ext>
            </p:extLst>
          </p:nvPr>
        </p:nvGraphicFramePr>
        <p:xfrm>
          <a:off x="3308452" y="221622"/>
          <a:ext cx="9126527" cy="6137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664215"/>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The Why?</a:t>
            </a: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Teams</a:t>
            </a:r>
            <a:endParaRPr lang="en-US" sz="2400" spc="-70" dirty="0">
              <a:gradFill>
                <a:gsLst>
                  <a:gs pos="0">
                    <a:schemeClr val="tx1"/>
                  </a:gs>
                  <a:gs pos="100000">
                    <a:schemeClr val="tx1"/>
                  </a:gs>
                </a:gsLst>
                <a:lin ang="16200000" scaled="0"/>
              </a:gradFill>
            </a:endParaRP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376004926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3537857"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371600" rIns="91440" bIns="91440" numCol="1" spcCol="0" rtlCol="0" fromWordArt="0" anchor="t" anchorCtr="0" forceAA="0" compatLnSpc="1">
            <a:prstTxWarp prst="textNoShape">
              <a:avLst/>
            </a:prstTxWarp>
            <a:noAutofit/>
          </a:bodyPr>
          <a:lstStyle/>
          <a:p>
            <a:pPr fontAlgn="base">
              <a:lnSpc>
                <a:spcPct val="90000"/>
              </a:lnSpc>
              <a:spcBef>
                <a:spcPct val="0"/>
              </a:spcBef>
              <a:spcAft>
                <a:spcPts val="600"/>
              </a:spcAft>
            </a:pPr>
            <a:r>
              <a:rPr lang="en-US" sz="5400" kern="0" spc="-200" dirty="0">
                <a:gradFill>
                  <a:gsLst>
                    <a:gs pos="0">
                      <a:srgbClr val="FFFFFF"/>
                    </a:gs>
                    <a:gs pos="100000">
                      <a:srgbClr val="FFFFFF"/>
                    </a:gs>
                  </a:gsLst>
                  <a:lin ang="5400000" scaled="0"/>
                </a:gradFill>
                <a:latin typeface="Segoe UI Light"/>
              </a:rPr>
              <a:t>There’s</a:t>
            </a:r>
            <a:r>
              <a:rPr lang="en-US" sz="5400" kern="0" spc="-200" dirty="0" smtClean="0">
                <a:gradFill>
                  <a:gsLst>
                    <a:gs pos="0">
                      <a:srgbClr val="FFFFFF"/>
                    </a:gs>
                    <a:gs pos="100000">
                      <a:srgbClr val="FFFFFF"/>
                    </a:gs>
                  </a:gsLst>
                  <a:lin ang="5400000" scaled="0"/>
                </a:gradFill>
                <a:latin typeface="Segoe UI Light"/>
              </a:rPr>
              <a:t> No Place Like Production</a:t>
            </a:r>
            <a:endParaRPr lang="en-US" sz="5400" kern="0" spc="-200" dirty="0">
              <a:gradFill>
                <a:gsLst>
                  <a:gs pos="0">
                    <a:srgbClr val="FFFFFF"/>
                  </a:gs>
                  <a:gs pos="100000">
                    <a:srgbClr val="FFFFFF"/>
                  </a:gs>
                </a:gsLst>
                <a:lin ang="5400000" scaled="0"/>
              </a:gradFill>
              <a:latin typeface="Segoe UI Ligh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857" y="117987"/>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46810" y="6668429"/>
            <a:ext cx="3621184" cy="153888"/>
          </a:xfrm>
          <a:prstGeom prst="rect">
            <a:avLst/>
          </a:prstGeom>
          <a:noFill/>
        </p:spPr>
        <p:txBody>
          <a:bodyPr wrap="none" lIns="0" tIns="0" rIns="0" bIns="0" rtlCol="0">
            <a:spAutoFit/>
          </a:bodyPr>
          <a:lstStyle/>
          <a:p>
            <a:r>
              <a:rPr lang="en-US" sz="100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http://erikasaca.files.wordpress.com/2011/03/ruby-red-slippers2.jpg</a:t>
            </a:r>
            <a:endParaRPr lang="en-US" sz="100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4088115499"/>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67614" y="5959359"/>
            <a:ext cx="10755853" cy="606312"/>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737"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754556" y="471258"/>
            <a:ext cx="985811" cy="191192"/>
          </a:xfrm>
          <a:prstGeom prst="rect">
            <a:avLst/>
          </a:prstGeom>
        </p:spPr>
      </p:pic>
      <p:pic>
        <p:nvPicPr>
          <p:cNvPr id="6" name="Picture 5"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468" y="3160145"/>
            <a:ext cx="2688917" cy="474515"/>
          </a:xfrm>
          <a:prstGeom prst="rect">
            <a:avLst/>
          </a:prstGeom>
        </p:spPr>
      </p:pic>
    </p:spTree>
    <p:extLst>
      <p:ext uri="{BB962C8B-B14F-4D97-AF65-F5344CB8AC3E}">
        <p14:creationId xmlns:p14="http://schemas.microsoft.com/office/powerpoint/2010/main" val="181930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 DevOps Lifecycle</a:t>
            </a:r>
            <a:endParaRPr lang="en-US" dirty="0"/>
          </a:p>
        </p:txBody>
      </p:sp>
      <p:sp>
        <p:nvSpPr>
          <p:cNvPr id="3" name="TextBox 2"/>
          <p:cNvSpPr txBox="1"/>
          <p:nvPr/>
        </p:nvSpPr>
        <p:spPr>
          <a:xfrm>
            <a:off x="319837" y="5050842"/>
            <a:ext cx="2737682" cy="1375514"/>
          </a:xfrm>
          <a:prstGeom prst="rect">
            <a:avLst/>
          </a:prstGeom>
          <a:noFill/>
          <a:ln>
            <a:noFill/>
          </a:ln>
        </p:spPr>
        <p:txBody>
          <a:bodyPr wrap="square" lIns="179238" tIns="143391" rIns="179238" bIns="143391" rtlCol="0">
            <a:spAutoFit/>
          </a:bodyPr>
          <a:lstStyle/>
          <a:p>
            <a:pPr defTabSz="914180">
              <a:lnSpc>
                <a:spcPct val="90000"/>
              </a:lnSpc>
              <a:spcAft>
                <a:spcPts val="588"/>
              </a:spcAft>
            </a:pPr>
            <a:r>
              <a:rPr lang="en-US" sz="1960" dirty="0">
                <a:solidFill>
                  <a:srgbClr val="00B050"/>
                </a:solidFill>
              </a:rPr>
              <a:t>The agile </a:t>
            </a:r>
            <a:r>
              <a:rPr lang="en-US" sz="1960" dirty="0" smtClean="0">
                <a:solidFill>
                  <a:srgbClr val="00B050"/>
                </a:solidFill>
              </a:rPr>
              <a:t>methodologies </a:t>
            </a:r>
            <a:r>
              <a:rPr lang="en-US" sz="1960" dirty="0">
                <a:solidFill>
                  <a:srgbClr val="00B050"/>
                </a:solidFill>
              </a:rPr>
              <a:t>are accelerating the construction process</a:t>
            </a:r>
          </a:p>
        </p:txBody>
      </p:sp>
      <p:sp>
        <p:nvSpPr>
          <p:cNvPr id="274" name="Freeform 273"/>
          <p:cNvSpPr/>
          <p:nvPr/>
        </p:nvSpPr>
        <p:spPr bwMode="auto">
          <a:xfrm>
            <a:off x="1246428" y="4204209"/>
            <a:ext cx="1811091" cy="1050707"/>
          </a:xfrm>
          <a:custGeom>
            <a:avLst/>
            <a:gdLst>
              <a:gd name="connsiteX0" fmla="*/ 641317 w 1582611"/>
              <a:gd name="connsiteY0" fmla="*/ 1761565 h 1761565"/>
              <a:gd name="connsiteX1" fmla="*/ 36200 w 1582611"/>
              <a:gd name="connsiteY1" fmla="*/ 376518 h 1761565"/>
              <a:gd name="connsiteX2" fmla="*/ 1582611 w 1582611"/>
              <a:gd name="connsiteY2" fmla="*/ 0 h 1761565"/>
            </a:gdLst>
            <a:ahLst/>
            <a:cxnLst>
              <a:cxn ang="0">
                <a:pos x="connsiteX0" y="connsiteY0"/>
              </a:cxn>
              <a:cxn ang="0">
                <a:pos x="connsiteX1" y="connsiteY1"/>
              </a:cxn>
              <a:cxn ang="0">
                <a:pos x="connsiteX2" y="connsiteY2"/>
              </a:cxn>
            </a:cxnLst>
            <a:rect l="l" t="t" r="r" b="b"/>
            <a:pathLst>
              <a:path w="1582611" h="1761565">
                <a:moveTo>
                  <a:pt x="641317" y="1761565"/>
                </a:moveTo>
                <a:cubicBezTo>
                  <a:pt x="260317" y="1215838"/>
                  <a:pt x="-120682" y="670112"/>
                  <a:pt x="36200" y="376518"/>
                </a:cubicBezTo>
                <a:cubicBezTo>
                  <a:pt x="193082" y="82924"/>
                  <a:pt x="887846" y="41462"/>
                  <a:pt x="1582611" y="0"/>
                </a:cubicBez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solidFill>
                <a:schemeClr val="tx1"/>
              </a:solidFill>
            </a:endParaRPr>
          </a:p>
        </p:txBody>
      </p:sp>
      <p:sp>
        <p:nvSpPr>
          <p:cNvPr id="275" name="TextBox 274"/>
          <p:cNvSpPr txBox="1"/>
          <p:nvPr/>
        </p:nvSpPr>
        <p:spPr>
          <a:xfrm>
            <a:off x="8198427" y="5541106"/>
            <a:ext cx="3822507" cy="1375521"/>
          </a:xfrm>
          <a:prstGeom prst="rect">
            <a:avLst/>
          </a:prstGeom>
          <a:noFill/>
        </p:spPr>
        <p:txBody>
          <a:bodyPr wrap="square" lIns="179238" tIns="143391" rIns="179238" bIns="143391" rtlCol="0">
            <a:spAutoFit/>
          </a:bodyPr>
          <a:lstStyle/>
          <a:p>
            <a:pPr defTabSz="914180">
              <a:lnSpc>
                <a:spcPct val="90000"/>
              </a:lnSpc>
              <a:spcAft>
                <a:spcPts val="588"/>
              </a:spcAft>
            </a:pPr>
            <a:r>
              <a:rPr lang="en-US" sz="1960" dirty="0" smtClean="0">
                <a:solidFill>
                  <a:srgbClr val="00B050"/>
                </a:solidFill>
              </a:rPr>
              <a:t>An automated release pipeline is needed to deliver at the pace of development with full traceability</a:t>
            </a:r>
            <a:endParaRPr lang="en-US" sz="1960" dirty="0">
              <a:solidFill>
                <a:srgbClr val="00B050"/>
              </a:solidFill>
            </a:endParaRPr>
          </a:p>
        </p:txBody>
      </p:sp>
      <p:sp>
        <p:nvSpPr>
          <p:cNvPr id="276" name="TextBox 275"/>
          <p:cNvSpPr txBox="1"/>
          <p:nvPr/>
        </p:nvSpPr>
        <p:spPr>
          <a:xfrm>
            <a:off x="9277070" y="891826"/>
            <a:ext cx="2737682" cy="2189975"/>
          </a:xfrm>
          <a:prstGeom prst="rect">
            <a:avLst/>
          </a:prstGeom>
          <a:noFill/>
        </p:spPr>
        <p:txBody>
          <a:bodyPr wrap="square" lIns="179238" tIns="143391" rIns="179238" bIns="143391" rtlCol="0">
            <a:spAutoFit/>
          </a:bodyPr>
          <a:lstStyle/>
          <a:p>
            <a:pPr defTabSz="914180">
              <a:lnSpc>
                <a:spcPct val="90000"/>
              </a:lnSpc>
              <a:spcAft>
                <a:spcPts val="588"/>
              </a:spcAft>
            </a:pPr>
            <a:r>
              <a:rPr lang="en-US" sz="1960" dirty="0" smtClean="0">
                <a:solidFill>
                  <a:srgbClr val="00B050"/>
                </a:solidFill>
              </a:rPr>
              <a:t>Availability and performance issues are hard to troubleshoot in this fast-changing world with distributed applications</a:t>
            </a:r>
            <a:endParaRPr lang="en-US" sz="1960" dirty="0">
              <a:solidFill>
                <a:srgbClr val="00B050"/>
              </a:solidFill>
            </a:endParaRPr>
          </a:p>
        </p:txBody>
      </p:sp>
      <p:sp>
        <p:nvSpPr>
          <p:cNvPr id="277" name="Freeform 276"/>
          <p:cNvSpPr/>
          <p:nvPr/>
        </p:nvSpPr>
        <p:spPr bwMode="auto">
          <a:xfrm>
            <a:off x="8897601" y="2969244"/>
            <a:ext cx="2472605" cy="808009"/>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p>
        </p:txBody>
      </p:sp>
      <p:sp>
        <p:nvSpPr>
          <p:cNvPr id="5" name="Freeform 4"/>
          <p:cNvSpPr/>
          <p:nvPr/>
        </p:nvSpPr>
        <p:spPr bwMode="auto">
          <a:xfrm>
            <a:off x="7273255" y="5254916"/>
            <a:ext cx="2399431" cy="370837"/>
          </a:xfrm>
          <a:custGeom>
            <a:avLst/>
            <a:gdLst>
              <a:gd name="connsiteX0" fmla="*/ 1912883 w 1912883"/>
              <a:gd name="connsiteY0" fmla="*/ 672921 h 672921"/>
              <a:gd name="connsiteX1" fmla="*/ 1093076 w 1912883"/>
              <a:gd name="connsiteY1" fmla="*/ 259 h 672921"/>
              <a:gd name="connsiteX2" fmla="*/ 0 w 1912883"/>
              <a:gd name="connsiteY2" fmla="*/ 609859 h 672921"/>
            </a:gdLst>
            <a:ahLst/>
            <a:cxnLst>
              <a:cxn ang="0">
                <a:pos x="connsiteX0" y="connsiteY0"/>
              </a:cxn>
              <a:cxn ang="0">
                <a:pos x="connsiteX1" y="connsiteY1"/>
              </a:cxn>
              <a:cxn ang="0">
                <a:pos x="connsiteX2" y="connsiteY2"/>
              </a:cxn>
            </a:cxnLst>
            <a:rect l="l" t="t" r="r" b="b"/>
            <a:pathLst>
              <a:path w="1912883" h="672921">
                <a:moveTo>
                  <a:pt x="1912883" y="672921"/>
                </a:moveTo>
                <a:cubicBezTo>
                  <a:pt x="1662386" y="341845"/>
                  <a:pt x="1411890" y="10769"/>
                  <a:pt x="1093076" y="259"/>
                </a:cubicBezTo>
                <a:cubicBezTo>
                  <a:pt x="774262" y="-10251"/>
                  <a:pt x="387131" y="299804"/>
                  <a:pt x="0" y="609859"/>
                </a:cubicBez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p>
        </p:txBody>
      </p:sp>
      <p:sp>
        <p:nvSpPr>
          <p:cNvPr id="12" name="TextBox 11"/>
          <p:cNvSpPr txBox="1"/>
          <p:nvPr/>
        </p:nvSpPr>
        <p:spPr>
          <a:xfrm>
            <a:off x="7351814" y="387567"/>
            <a:ext cx="1960256" cy="1647005"/>
          </a:xfrm>
          <a:prstGeom prst="rect">
            <a:avLst/>
          </a:prstGeom>
          <a:noFill/>
        </p:spPr>
        <p:txBody>
          <a:bodyPr wrap="square" lIns="179238" tIns="143391" rIns="179238" bIns="143391" rtlCol="0">
            <a:spAutoFit/>
          </a:bodyPr>
          <a:lstStyle/>
          <a:p>
            <a:pPr defTabSz="914180">
              <a:lnSpc>
                <a:spcPct val="90000"/>
              </a:lnSpc>
              <a:spcAft>
                <a:spcPts val="588"/>
              </a:spcAft>
            </a:pPr>
            <a:r>
              <a:rPr lang="en-US" sz="1960" dirty="0" smtClean="0">
                <a:solidFill>
                  <a:srgbClr val="00B050"/>
                </a:solidFill>
              </a:rPr>
              <a:t>Usage should determine the next </a:t>
            </a:r>
            <a:r>
              <a:rPr lang="en-US" sz="1960" dirty="0">
                <a:solidFill>
                  <a:srgbClr val="00B050"/>
                </a:solidFill>
              </a:rPr>
              <a:t>set of </a:t>
            </a:r>
            <a:r>
              <a:rPr lang="en-US" sz="1960" dirty="0" smtClean="0">
                <a:solidFill>
                  <a:srgbClr val="00B050"/>
                </a:solidFill>
              </a:rPr>
              <a:t>priorities and learning</a:t>
            </a:r>
            <a:endParaRPr lang="en-US" sz="1960" dirty="0">
              <a:solidFill>
                <a:srgbClr val="00B050"/>
              </a:solidFill>
            </a:endParaRPr>
          </a:p>
        </p:txBody>
      </p:sp>
      <p:sp>
        <p:nvSpPr>
          <p:cNvPr id="15" name="Freeform 14"/>
          <p:cNvSpPr/>
          <p:nvPr/>
        </p:nvSpPr>
        <p:spPr bwMode="auto">
          <a:xfrm>
            <a:off x="7695080" y="1933025"/>
            <a:ext cx="586183" cy="376372"/>
          </a:xfrm>
          <a:custGeom>
            <a:avLst/>
            <a:gdLst>
              <a:gd name="connsiteX0" fmla="*/ 578224 w 1305305"/>
              <a:gd name="connsiteY0" fmla="*/ 0 h 1573306"/>
              <a:gd name="connsiteX1" fmla="*/ 1290918 w 1305305"/>
              <a:gd name="connsiteY1" fmla="*/ 968188 h 1573306"/>
              <a:gd name="connsiteX2" fmla="*/ 0 w 1305305"/>
              <a:gd name="connsiteY2" fmla="*/ 1573306 h 1573306"/>
              <a:gd name="connsiteX3" fmla="*/ 0 w 1305305"/>
              <a:gd name="connsiteY3" fmla="*/ 1573306 h 1573306"/>
            </a:gdLst>
            <a:ahLst/>
            <a:cxnLst>
              <a:cxn ang="0">
                <a:pos x="connsiteX0" y="connsiteY0"/>
              </a:cxn>
              <a:cxn ang="0">
                <a:pos x="connsiteX1" y="connsiteY1"/>
              </a:cxn>
              <a:cxn ang="0">
                <a:pos x="connsiteX2" y="connsiteY2"/>
              </a:cxn>
              <a:cxn ang="0">
                <a:pos x="connsiteX3" y="connsiteY3"/>
              </a:cxn>
            </a:cxnLst>
            <a:rect l="l" t="t" r="r" b="b"/>
            <a:pathLst>
              <a:path w="1305305" h="1573306">
                <a:moveTo>
                  <a:pt x="578224" y="0"/>
                </a:moveTo>
                <a:cubicBezTo>
                  <a:pt x="982756" y="352985"/>
                  <a:pt x="1387289" y="705970"/>
                  <a:pt x="1290918" y="968188"/>
                </a:cubicBezTo>
                <a:cubicBezTo>
                  <a:pt x="1194547" y="1230406"/>
                  <a:pt x="0" y="1573306"/>
                  <a:pt x="0" y="1573306"/>
                </a:cubicBezTo>
                <a:lnTo>
                  <a:pt x="0" y="1573306"/>
                </a:lnTo>
              </a:path>
            </a:pathLst>
          </a:custGeom>
          <a:noFill/>
          <a:ln w="28575">
            <a:solidFill>
              <a:srgbClr val="00B050"/>
            </a:solidFill>
            <a:headEnd type="oval" w="med" len="me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80"/>
            <a:endParaRPr lang="en-US" sz="1764" dirty="0"/>
          </a:p>
        </p:txBody>
      </p:sp>
      <p:grpSp>
        <p:nvGrpSpPr>
          <p:cNvPr id="59" name="Group 1"/>
          <p:cNvGrpSpPr/>
          <p:nvPr/>
        </p:nvGrpSpPr>
        <p:grpSpPr>
          <a:xfrm>
            <a:off x="2928105" y="1585899"/>
            <a:ext cx="6004649" cy="4088861"/>
            <a:chOff x="2928419" y="1585159"/>
            <a:chExt cx="6007065" cy="4090506"/>
          </a:xfrm>
        </p:grpSpPr>
        <p:grpSp>
          <p:nvGrpSpPr>
            <p:cNvPr id="60" name="Group 2"/>
            <p:cNvGrpSpPr>
              <a:grpSpLocks noChangeAspect="1"/>
            </p:cNvGrpSpPr>
            <p:nvPr/>
          </p:nvGrpSpPr>
          <p:grpSpPr bwMode="auto">
            <a:xfrm>
              <a:off x="3209426" y="1999233"/>
              <a:ext cx="5587197" cy="3676432"/>
              <a:chOff x="1050" y="734"/>
              <a:chExt cx="5584" cy="3352"/>
            </a:xfrm>
            <a:solidFill>
              <a:srgbClr val="0072C6"/>
            </a:solidFill>
            <a:effectLst>
              <a:outerShdw blurRad="63500" sx="102000" sy="102000" algn="ctr" rotWithShape="0">
                <a:prstClr val="black">
                  <a:alpha val="40000"/>
                </a:prstClr>
              </a:outerShdw>
            </a:effectLst>
          </p:grpSpPr>
          <p:sp>
            <p:nvSpPr>
              <p:cNvPr id="101" name="Freeform 239"/>
              <p:cNvSpPr>
                <a:spLocks noEditPoints="1"/>
              </p:cNvSpPr>
              <p:nvPr/>
            </p:nvSpPr>
            <p:spPr bwMode="auto">
              <a:xfrm>
                <a:off x="1050" y="734"/>
                <a:ext cx="5580" cy="3352"/>
              </a:xfrm>
              <a:custGeom>
                <a:avLst/>
                <a:gdLst>
                  <a:gd name="T0" fmla="*/ 650 w 1300"/>
                  <a:gd name="T1" fmla="*/ 0 h 780"/>
                  <a:gd name="T2" fmla="*/ 0 w 1300"/>
                  <a:gd name="T3" fmla="*/ 390 h 780"/>
                  <a:gd name="T4" fmla="*/ 650 w 1300"/>
                  <a:gd name="T5" fmla="*/ 780 h 780"/>
                  <a:gd name="T6" fmla="*/ 1300 w 1300"/>
                  <a:gd name="T7" fmla="*/ 390 h 780"/>
                  <a:gd name="T8" fmla="*/ 650 w 1300"/>
                  <a:gd name="T9" fmla="*/ 0 h 780"/>
                  <a:gd name="T10" fmla="*/ 650 w 1300"/>
                  <a:gd name="T11" fmla="*/ 761 h 780"/>
                  <a:gd name="T12" fmla="*/ 14 w 1300"/>
                  <a:gd name="T13" fmla="*/ 390 h 780"/>
                  <a:gd name="T14" fmla="*/ 650 w 1300"/>
                  <a:gd name="T15" fmla="*/ 20 h 780"/>
                  <a:gd name="T16" fmla="*/ 1285 w 1300"/>
                  <a:gd name="T17" fmla="*/ 390 h 780"/>
                  <a:gd name="T18" fmla="*/ 650 w 1300"/>
                  <a:gd name="T19" fmla="*/ 761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dirty="0"/>
              </a:p>
            </p:txBody>
          </p:sp>
          <p:sp>
            <p:nvSpPr>
              <p:cNvPr id="102" name="Freeform 240"/>
              <p:cNvSpPr>
                <a:spLocks noEditPoints="1"/>
              </p:cNvSpPr>
              <p:nvPr/>
            </p:nvSpPr>
            <p:spPr bwMode="auto">
              <a:xfrm>
                <a:off x="1050" y="1614"/>
                <a:ext cx="1854" cy="1633"/>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dirty="0"/>
              </a:p>
            </p:txBody>
          </p:sp>
          <p:sp>
            <p:nvSpPr>
              <p:cNvPr id="103" name="Freeform 241"/>
              <p:cNvSpPr>
                <a:spLocks noEditPoints="1"/>
              </p:cNvSpPr>
              <p:nvPr/>
            </p:nvSpPr>
            <p:spPr bwMode="auto">
              <a:xfrm>
                <a:off x="4857" y="1622"/>
                <a:ext cx="1777" cy="1604"/>
              </a:xfrm>
              <a:custGeom>
                <a:avLst/>
                <a:gdLst>
                  <a:gd name="T0" fmla="*/ 216 w 432"/>
                  <a:gd name="T1" fmla="*/ 0 h 432"/>
                  <a:gd name="T2" fmla="*/ 0 w 432"/>
                  <a:gd name="T3" fmla="*/ 216 h 432"/>
                  <a:gd name="T4" fmla="*/ 216 w 432"/>
                  <a:gd name="T5" fmla="*/ 432 h 432"/>
                  <a:gd name="T6" fmla="*/ 432 w 432"/>
                  <a:gd name="T7" fmla="*/ 216 h 432"/>
                  <a:gd name="T8" fmla="*/ 216 w 432"/>
                  <a:gd name="T9" fmla="*/ 0 h 432"/>
                  <a:gd name="T10" fmla="*/ 216 w 432"/>
                  <a:gd name="T11" fmla="*/ 415 h 432"/>
                  <a:gd name="T12" fmla="*/ 17 w 432"/>
                  <a:gd name="T13" fmla="*/ 216 h 432"/>
                  <a:gd name="T14" fmla="*/ 216 w 432"/>
                  <a:gd name="T15" fmla="*/ 18 h 432"/>
                  <a:gd name="T16" fmla="*/ 414 w 432"/>
                  <a:gd name="T17" fmla="*/ 216 h 432"/>
                  <a:gd name="T18" fmla="*/ 216 w 432"/>
                  <a:gd name="T19" fmla="*/ 41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dirty="0"/>
              </a:p>
            </p:txBody>
          </p:sp>
        </p:grpSp>
        <p:grpSp>
          <p:nvGrpSpPr>
            <p:cNvPr id="61" name="Group 3"/>
            <p:cNvGrpSpPr/>
            <p:nvPr/>
          </p:nvGrpSpPr>
          <p:grpSpPr>
            <a:xfrm rot="10800000">
              <a:off x="3066564" y="3899949"/>
              <a:ext cx="380886" cy="198444"/>
              <a:chOff x="1473341" y="3774232"/>
              <a:chExt cx="480262" cy="292168"/>
            </a:xfrm>
          </p:grpSpPr>
          <p:sp>
            <p:nvSpPr>
              <p:cNvPr id="99" name="Isosceles Triangle 23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100" name="Isosceles Triangle 23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nvGrpSpPr>
            <p:cNvPr id="62" name="Group 4"/>
            <p:cNvGrpSpPr/>
            <p:nvPr/>
          </p:nvGrpSpPr>
          <p:grpSpPr>
            <a:xfrm>
              <a:off x="8563267" y="3615748"/>
              <a:ext cx="372217" cy="191883"/>
              <a:chOff x="1473341" y="3774232"/>
              <a:chExt cx="480262" cy="292168"/>
            </a:xfrm>
          </p:grpSpPr>
          <p:sp>
            <p:nvSpPr>
              <p:cNvPr id="97" name="Isosceles Triangle 235"/>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98" name="Isosceles Triangle 236"/>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nvGrpSpPr>
            <p:cNvPr id="63" name="Group 8"/>
            <p:cNvGrpSpPr/>
            <p:nvPr/>
          </p:nvGrpSpPr>
          <p:grpSpPr>
            <a:xfrm rot="16200000">
              <a:off x="7728728" y="2915804"/>
              <a:ext cx="351453" cy="209987"/>
              <a:chOff x="1473341" y="3774232"/>
              <a:chExt cx="480262" cy="292168"/>
            </a:xfrm>
          </p:grpSpPr>
          <p:sp>
            <p:nvSpPr>
              <p:cNvPr id="95" name="Isosceles Triangle 233"/>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96" name="Isosceles Triangle 234"/>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nvGrpSpPr>
            <p:cNvPr id="64" name="Group 10"/>
            <p:cNvGrpSpPr/>
            <p:nvPr/>
          </p:nvGrpSpPr>
          <p:grpSpPr>
            <a:xfrm rot="5400000">
              <a:off x="4159611" y="4592881"/>
              <a:ext cx="320114" cy="197965"/>
              <a:chOff x="1473341" y="3774232"/>
              <a:chExt cx="480262" cy="292168"/>
            </a:xfrm>
          </p:grpSpPr>
          <p:sp>
            <p:nvSpPr>
              <p:cNvPr id="93" name="Isosceles Triangle 231"/>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94" name="Isosceles Triangle 232"/>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sp>
          <p:nvSpPr>
            <p:cNvPr id="65" name="TextBox 61"/>
            <p:cNvSpPr txBox="1"/>
            <p:nvPr/>
          </p:nvSpPr>
          <p:spPr>
            <a:xfrm>
              <a:off x="7353908" y="3669955"/>
              <a:ext cx="1212453" cy="30777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999" kern="0" dirty="0">
                  <a:latin typeface="Segoe UI Light"/>
                </a:rPr>
                <a:t>Production</a:t>
              </a:r>
            </a:p>
          </p:txBody>
        </p:sp>
        <p:sp>
          <p:nvSpPr>
            <p:cNvPr id="66" name="TextBox 62"/>
            <p:cNvSpPr txBox="1"/>
            <p:nvPr/>
          </p:nvSpPr>
          <p:spPr>
            <a:xfrm>
              <a:off x="2928419" y="3644329"/>
              <a:ext cx="2571021" cy="30777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999" kern="0" dirty="0">
                  <a:latin typeface="Segoe UI Light"/>
                </a:rPr>
                <a:t>Development </a:t>
              </a:r>
            </a:p>
          </p:txBody>
        </p:sp>
        <p:grpSp>
          <p:nvGrpSpPr>
            <p:cNvPr id="67" name="Group 13"/>
            <p:cNvGrpSpPr/>
            <p:nvPr/>
          </p:nvGrpSpPr>
          <p:grpSpPr>
            <a:xfrm>
              <a:off x="5058949" y="3599494"/>
              <a:ext cx="1912939" cy="458266"/>
              <a:chOff x="4662521" y="3822551"/>
              <a:chExt cx="2867552" cy="480263"/>
            </a:xfrm>
            <a:effectLst>
              <a:outerShdw blurRad="63500" sx="102000" sy="102000" algn="ctr" rotWithShape="0">
                <a:prstClr val="black">
                  <a:alpha val="40000"/>
                </a:prstClr>
              </a:outerShdw>
            </a:effectLst>
          </p:grpSpPr>
          <p:sp>
            <p:nvSpPr>
              <p:cNvPr id="86" name="Rectangle 224"/>
              <p:cNvSpPr/>
              <p:nvPr/>
            </p:nvSpPr>
            <p:spPr bwMode="auto">
              <a:xfrm>
                <a:off x="4953297" y="4002478"/>
                <a:ext cx="2286000" cy="120407"/>
              </a:xfrm>
              <a:prstGeom prst="rect">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nvGrpSpPr>
              <p:cNvPr id="87" name="Group 225"/>
              <p:cNvGrpSpPr/>
              <p:nvPr/>
            </p:nvGrpSpPr>
            <p:grpSpPr>
              <a:xfrm rot="16200000">
                <a:off x="4568474" y="3916599"/>
                <a:ext cx="480262" cy="292168"/>
                <a:chOff x="1473341" y="3774232"/>
                <a:chExt cx="480262" cy="292168"/>
              </a:xfrm>
            </p:grpSpPr>
            <p:sp>
              <p:nvSpPr>
                <p:cNvPr id="91" name="Isosceles Triangle 229"/>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92" name="Isosceles Triangle 230"/>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nvGrpSpPr>
              <p:cNvPr id="88" name="Group 226"/>
              <p:cNvGrpSpPr/>
              <p:nvPr/>
            </p:nvGrpSpPr>
            <p:grpSpPr>
              <a:xfrm rot="5400000">
                <a:off x="7143858" y="3916598"/>
                <a:ext cx="480262" cy="292168"/>
                <a:chOff x="1473341" y="3774232"/>
                <a:chExt cx="480262" cy="292168"/>
              </a:xfrm>
            </p:grpSpPr>
            <p:sp>
              <p:nvSpPr>
                <p:cNvPr id="89" name="Isosceles Triangle 227"/>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90" name="Isosceles Triangle 228"/>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sp>
          <p:nvSpPr>
            <p:cNvPr id="68" name="TextBox 93"/>
            <p:cNvSpPr txBox="1"/>
            <p:nvPr/>
          </p:nvSpPr>
          <p:spPr>
            <a:xfrm>
              <a:off x="5366254" y="3945025"/>
              <a:ext cx="1303766" cy="276982"/>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799" kern="0" dirty="0">
                  <a:latin typeface="Segoe UI Light"/>
                </a:rPr>
                <a:t>Collaboration</a:t>
              </a:r>
            </a:p>
          </p:txBody>
        </p:sp>
        <p:grpSp>
          <p:nvGrpSpPr>
            <p:cNvPr id="69" name="Group 15"/>
            <p:cNvGrpSpPr>
              <a:grpSpLocks noChangeAspect="1"/>
            </p:cNvGrpSpPr>
            <p:nvPr/>
          </p:nvGrpSpPr>
          <p:grpSpPr bwMode="auto">
            <a:xfrm>
              <a:off x="5591969" y="3107135"/>
              <a:ext cx="715432" cy="613687"/>
              <a:chOff x="7349" y="-2816"/>
              <a:chExt cx="661" cy="567"/>
            </a:xfrm>
            <a:solidFill>
              <a:srgbClr val="FFFFFF">
                <a:lumMod val="50000"/>
              </a:srgbClr>
            </a:solidFill>
          </p:grpSpPr>
          <p:sp>
            <p:nvSpPr>
              <p:cNvPr id="80" name="Freeform 26"/>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sp>
            <p:nvSpPr>
              <p:cNvPr id="81" name="Oval 27"/>
              <p:cNvSpPr>
                <a:spLocks noChangeArrowheads="1"/>
              </p:cNvSpPr>
              <p:nvPr/>
            </p:nvSpPr>
            <p:spPr bwMode="auto">
              <a:xfrm>
                <a:off x="7616" y="-2816"/>
                <a:ext cx="127" cy="12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sp>
            <p:nvSpPr>
              <p:cNvPr id="82" name="Freeform 28"/>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sp>
            <p:nvSpPr>
              <p:cNvPr id="83" name="Oval 29"/>
              <p:cNvSpPr>
                <a:spLocks noChangeArrowheads="1"/>
              </p:cNvSpPr>
              <p:nvPr/>
            </p:nvSpPr>
            <p:spPr bwMode="auto">
              <a:xfrm>
                <a:off x="7866"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sp>
            <p:nvSpPr>
              <p:cNvPr id="84" name="Freeform 30"/>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sp>
            <p:nvSpPr>
              <p:cNvPr id="85" name="Oval 223"/>
              <p:cNvSpPr>
                <a:spLocks noChangeArrowheads="1"/>
              </p:cNvSpPr>
              <p:nvPr/>
            </p:nvSpPr>
            <p:spPr bwMode="auto">
              <a:xfrm>
                <a:off x="7384" y="-2780"/>
                <a:ext cx="109" cy="108"/>
              </a:xfrm>
              <a:prstGeom prst="ellipse">
                <a:avLst/>
              </a:prstGeom>
              <a:solidFill>
                <a:srgbClr val="0072C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01">
                  <a:defRPr/>
                </a:pPr>
                <a:endParaRPr lang="en-US" sz="1699" dirty="0"/>
              </a:p>
            </p:txBody>
          </p:sp>
        </p:grpSp>
        <p:sp>
          <p:nvSpPr>
            <p:cNvPr id="71" name="Rectangle 17"/>
            <p:cNvSpPr/>
            <p:nvPr/>
          </p:nvSpPr>
          <p:spPr bwMode="auto">
            <a:xfrm>
              <a:off x="4571959" y="1680941"/>
              <a:ext cx="1361316" cy="942263"/>
            </a:xfrm>
            <a:custGeom>
              <a:avLst/>
              <a:gdLst>
                <a:gd name="connsiteX0" fmla="*/ 0 w 2565727"/>
                <a:gd name="connsiteY0" fmla="*/ 0 h 967389"/>
                <a:gd name="connsiteX1" fmla="*/ 2565727 w 2565727"/>
                <a:gd name="connsiteY1" fmla="*/ 0 h 967389"/>
                <a:gd name="connsiteX2" fmla="*/ 2565727 w 2565727"/>
                <a:gd name="connsiteY2" fmla="*/ 967389 h 967389"/>
                <a:gd name="connsiteX3" fmla="*/ 0 w 2565727"/>
                <a:gd name="connsiteY3" fmla="*/ 967389 h 967389"/>
                <a:gd name="connsiteX4" fmla="*/ 0 w 2565727"/>
                <a:gd name="connsiteY4" fmla="*/ 0 h 967389"/>
                <a:gd name="connsiteX0" fmla="*/ 0 w 2565727"/>
                <a:gd name="connsiteY0" fmla="*/ 0 h 1016157"/>
                <a:gd name="connsiteX1" fmla="*/ 2565727 w 2565727"/>
                <a:gd name="connsiteY1" fmla="*/ 0 h 1016157"/>
                <a:gd name="connsiteX2" fmla="*/ 2565727 w 2565727"/>
                <a:gd name="connsiteY2" fmla="*/ 967389 h 1016157"/>
                <a:gd name="connsiteX3" fmla="*/ 182880 w 2565727"/>
                <a:gd name="connsiteY3" fmla="*/ 1016157 h 1016157"/>
                <a:gd name="connsiteX4" fmla="*/ 0 w 2565727"/>
                <a:gd name="connsiteY4" fmla="*/ 0 h 1016157"/>
                <a:gd name="connsiteX0" fmla="*/ 0 w 3089983"/>
                <a:gd name="connsiteY0" fmla="*/ 463296 h 1016157"/>
                <a:gd name="connsiteX1" fmla="*/ 3089983 w 3089983"/>
                <a:gd name="connsiteY1" fmla="*/ 0 h 1016157"/>
                <a:gd name="connsiteX2" fmla="*/ 3089983 w 3089983"/>
                <a:gd name="connsiteY2" fmla="*/ 967389 h 1016157"/>
                <a:gd name="connsiteX3" fmla="*/ 707136 w 3089983"/>
                <a:gd name="connsiteY3" fmla="*/ 1016157 h 1016157"/>
                <a:gd name="connsiteX4" fmla="*/ 0 w 3089983"/>
                <a:gd name="connsiteY4" fmla="*/ 463296 h 1016157"/>
                <a:gd name="connsiteX0" fmla="*/ 0 w 3089983"/>
                <a:gd name="connsiteY0" fmla="*/ 463296 h 1077117"/>
                <a:gd name="connsiteX1" fmla="*/ 3089983 w 3089983"/>
                <a:gd name="connsiteY1" fmla="*/ 0 h 1077117"/>
                <a:gd name="connsiteX2" fmla="*/ 3089983 w 3089983"/>
                <a:gd name="connsiteY2" fmla="*/ 967389 h 1077117"/>
                <a:gd name="connsiteX3" fmla="*/ 609600 w 3089983"/>
                <a:gd name="connsiteY3" fmla="*/ 1077117 h 1077117"/>
                <a:gd name="connsiteX4" fmla="*/ 0 w 3089983"/>
                <a:gd name="connsiteY4" fmla="*/ 463296 h 1077117"/>
                <a:gd name="connsiteX0" fmla="*/ 0 w 2980255"/>
                <a:gd name="connsiteY0" fmla="*/ 463296 h 1077117"/>
                <a:gd name="connsiteX1" fmla="*/ 2980255 w 2980255"/>
                <a:gd name="connsiteY1" fmla="*/ 0 h 1077117"/>
                <a:gd name="connsiteX2" fmla="*/ 2980255 w 2980255"/>
                <a:gd name="connsiteY2" fmla="*/ 967389 h 1077117"/>
                <a:gd name="connsiteX3" fmla="*/ 499872 w 2980255"/>
                <a:gd name="connsiteY3" fmla="*/ 1077117 h 1077117"/>
                <a:gd name="connsiteX4" fmla="*/ 0 w 2980255"/>
                <a:gd name="connsiteY4" fmla="*/ 463296 h 1077117"/>
                <a:gd name="connsiteX0" fmla="*/ 280416 w 2480383"/>
                <a:gd name="connsiteY0" fmla="*/ 365760 h 1077117"/>
                <a:gd name="connsiteX1" fmla="*/ 2480383 w 2480383"/>
                <a:gd name="connsiteY1" fmla="*/ 0 h 1077117"/>
                <a:gd name="connsiteX2" fmla="*/ 2480383 w 2480383"/>
                <a:gd name="connsiteY2" fmla="*/ 967389 h 1077117"/>
                <a:gd name="connsiteX3" fmla="*/ 0 w 2480383"/>
                <a:gd name="connsiteY3" fmla="*/ 1077117 h 1077117"/>
                <a:gd name="connsiteX4" fmla="*/ 280416 w 2480383"/>
                <a:gd name="connsiteY4" fmla="*/ 365760 h 1077117"/>
                <a:gd name="connsiteX0" fmla="*/ 0 w 2199967"/>
                <a:gd name="connsiteY0" fmla="*/ 365760 h 1101501"/>
                <a:gd name="connsiteX1" fmla="*/ 2199967 w 2199967"/>
                <a:gd name="connsiteY1" fmla="*/ 0 h 1101501"/>
                <a:gd name="connsiteX2" fmla="*/ 2199967 w 2199967"/>
                <a:gd name="connsiteY2" fmla="*/ 967389 h 1101501"/>
                <a:gd name="connsiteX3" fmla="*/ 97536 w 2199967"/>
                <a:gd name="connsiteY3" fmla="*/ 1101501 h 1101501"/>
                <a:gd name="connsiteX4" fmla="*/ 0 w 2199967"/>
                <a:gd name="connsiteY4" fmla="*/ 365760 h 1101501"/>
                <a:gd name="connsiteX0" fmla="*/ 0 w 2199967"/>
                <a:gd name="connsiteY0" fmla="*/ 365760 h 1089309"/>
                <a:gd name="connsiteX1" fmla="*/ 2199967 w 2199967"/>
                <a:gd name="connsiteY1" fmla="*/ 0 h 1089309"/>
                <a:gd name="connsiteX2" fmla="*/ 2199967 w 2199967"/>
                <a:gd name="connsiteY2" fmla="*/ 967389 h 1089309"/>
                <a:gd name="connsiteX3" fmla="*/ 158496 w 2199967"/>
                <a:gd name="connsiteY3" fmla="*/ 1089309 h 1089309"/>
                <a:gd name="connsiteX4" fmla="*/ 0 w 2199967"/>
                <a:gd name="connsiteY4" fmla="*/ 365760 h 108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72" name="Freeform 12"/>
            <p:cNvSpPr>
              <a:spLocks/>
            </p:cNvSpPr>
            <p:nvPr/>
          </p:nvSpPr>
          <p:spPr bwMode="auto">
            <a:xfrm>
              <a:off x="4575962" y="1585159"/>
              <a:ext cx="1357312" cy="380796"/>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06" tIns="0" rIns="89606" bIns="0" numCol="1" anchor="ctr" anchorCtr="0" compatLnSpc="1">
              <a:prstTxWarp prst="textNoShape">
                <a:avLst/>
              </a:prstTxWarp>
            </a:bodyPr>
            <a:lstStyle/>
            <a:p>
              <a:pPr algn="ctr" defTabSz="914038">
                <a:lnSpc>
                  <a:spcPct val="90000"/>
                </a:lnSpc>
                <a:defRPr/>
              </a:pPr>
              <a:r>
                <a:rPr lang="en-US" sz="1077" b="1" kern="0" dirty="0"/>
                <a:t>BACKLOG</a:t>
              </a:r>
            </a:p>
          </p:txBody>
        </p:sp>
        <p:sp>
          <p:nvSpPr>
            <p:cNvPr id="73" name="Rectangle 13"/>
            <p:cNvSpPr>
              <a:spLocks noChangeArrowheads="1"/>
            </p:cNvSpPr>
            <p:nvPr/>
          </p:nvSpPr>
          <p:spPr bwMode="auto">
            <a:xfrm>
              <a:off x="4575962" y="2010401"/>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06" tIns="0" rIns="89606" bIns="0" numCol="1" anchor="ctr" anchorCtr="0" compatLnSpc="1">
              <a:prstTxWarp prst="textNoShape">
                <a:avLst/>
              </a:prstTxWarp>
            </a:bodyPr>
            <a:lstStyle/>
            <a:p>
              <a:pPr algn="ctr" defTabSz="914038">
                <a:defRPr/>
              </a:pPr>
              <a:endParaRPr lang="en-US" sz="1567" kern="0" dirty="0"/>
            </a:p>
          </p:txBody>
        </p:sp>
        <p:sp>
          <p:nvSpPr>
            <p:cNvPr id="74" name="Rectangle 14"/>
            <p:cNvSpPr>
              <a:spLocks noChangeArrowheads="1"/>
            </p:cNvSpPr>
            <p:nvPr/>
          </p:nvSpPr>
          <p:spPr bwMode="auto">
            <a:xfrm>
              <a:off x="4575962" y="2224224"/>
              <a:ext cx="1357312" cy="169376"/>
            </a:xfrm>
            <a:prstGeom prst="rect">
              <a:avLst/>
            </a:prstGeom>
            <a:solidFill>
              <a:srgbClr val="0070C0"/>
            </a:solidFill>
            <a:ln>
              <a:noFill/>
            </a:ln>
            <a:effectLst>
              <a:outerShdw blurRad="63500" sx="102000" sy="102000" algn="ctr" rotWithShape="0">
                <a:prstClr val="black">
                  <a:alpha val="40000"/>
                </a:prstClr>
              </a:outerShdw>
            </a:effectLst>
            <a:extLst/>
          </p:spPr>
          <p:txBody>
            <a:bodyPr vert="horz" wrap="square" lIns="89606" tIns="0" rIns="89606" bIns="0" numCol="1" anchor="ctr" anchorCtr="0" compatLnSpc="1">
              <a:prstTxWarp prst="textNoShape">
                <a:avLst/>
              </a:prstTxWarp>
            </a:bodyPr>
            <a:lstStyle/>
            <a:p>
              <a:pPr algn="ctr" defTabSz="914038">
                <a:defRPr/>
              </a:pPr>
              <a:endParaRPr lang="en-US" sz="1567" kern="0" dirty="0"/>
            </a:p>
          </p:txBody>
        </p:sp>
        <p:sp>
          <p:nvSpPr>
            <p:cNvPr id="75" name="Freeform 15"/>
            <p:cNvSpPr>
              <a:spLocks/>
            </p:cNvSpPr>
            <p:nvPr/>
          </p:nvSpPr>
          <p:spPr bwMode="auto">
            <a:xfrm>
              <a:off x="4575962" y="2438044"/>
              <a:ext cx="1357312" cy="168174"/>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0070C0"/>
            </a:solidFill>
            <a:ln>
              <a:noFill/>
            </a:ln>
            <a:effectLst>
              <a:outerShdw blurRad="63500" sx="102000" sy="102000" algn="ctr" rotWithShape="0">
                <a:prstClr val="black">
                  <a:alpha val="40000"/>
                </a:prstClr>
              </a:outerShdw>
            </a:effectLst>
            <a:extLst/>
          </p:spPr>
          <p:txBody>
            <a:bodyPr vert="horz" wrap="square" lIns="89606" tIns="0" rIns="89606" bIns="0" numCol="1" anchor="ctr" anchorCtr="0" compatLnSpc="1">
              <a:prstTxWarp prst="textNoShape">
                <a:avLst/>
              </a:prstTxWarp>
            </a:bodyPr>
            <a:lstStyle/>
            <a:p>
              <a:pPr algn="ctr" defTabSz="914038">
                <a:defRPr/>
              </a:pPr>
              <a:endParaRPr lang="en-US" sz="1567" kern="0" dirty="0"/>
            </a:p>
          </p:txBody>
        </p:sp>
        <p:grpSp>
          <p:nvGrpSpPr>
            <p:cNvPr id="76" name="Group 22"/>
            <p:cNvGrpSpPr/>
            <p:nvPr/>
          </p:nvGrpSpPr>
          <p:grpSpPr>
            <a:xfrm rot="16200000">
              <a:off x="5907860" y="1913418"/>
              <a:ext cx="329291" cy="275519"/>
              <a:chOff x="1473341" y="3774232"/>
              <a:chExt cx="480262" cy="292168"/>
            </a:xfrm>
          </p:grpSpPr>
          <p:sp>
            <p:nvSpPr>
              <p:cNvPr id="78" name="Isosceles Triangle 24"/>
              <p:cNvSpPr/>
              <p:nvPr/>
            </p:nvSpPr>
            <p:spPr bwMode="auto">
              <a:xfrm>
                <a:off x="1473341" y="3774232"/>
                <a:ext cx="480262" cy="291068"/>
              </a:xfrm>
              <a:prstGeom prst="triangle">
                <a:avLst/>
              </a:prstGeom>
              <a:solidFill>
                <a:srgbClr val="FFFFFF"/>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sp>
            <p:nvSpPr>
              <p:cNvPr id="79" name="Isosceles Triangle 25"/>
              <p:cNvSpPr/>
              <p:nvPr/>
            </p:nvSpPr>
            <p:spPr bwMode="auto">
              <a:xfrm>
                <a:off x="1512304" y="3822560"/>
                <a:ext cx="402336" cy="243840"/>
              </a:xfrm>
              <a:prstGeom prst="triangle">
                <a:avLst/>
              </a:prstGeom>
              <a:solidFill>
                <a:srgbClr val="0072C6"/>
              </a:solidFill>
              <a:ln w="9525" cap="flat" cmpd="sng" algn="ctr">
                <a:noFill/>
                <a:prstDash val="solid"/>
                <a:headEnd type="none" w="med" len="med"/>
                <a:tailEnd type="none" w="med" len="med"/>
              </a:ln>
              <a:effectLst/>
            </p:spPr>
            <p:txBody>
              <a:bodyPr rot="0" spcFirstLastPara="0" vert="horz" wrap="square" lIns="182807" tIns="146246" rIns="182807" bIns="14624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03" fontAlgn="base">
                  <a:lnSpc>
                    <a:spcPct val="90000"/>
                  </a:lnSpc>
                  <a:spcBef>
                    <a:spcPct val="0"/>
                  </a:spcBef>
                  <a:spcAft>
                    <a:spcPct val="0"/>
                  </a:spcAft>
                  <a:defRPr/>
                </a:pPr>
                <a:endParaRPr lang="en-US" sz="2399" dirty="0">
                  <a:solidFill>
                    <a:schemeClr val="tx1"/>
                  </a:solidFill>
                  <a:ea typeface="Segoe UI" pitchFamily="34" charset="0"/>
                  <a:cs typeface="Segoe UI" pitchFamily="34" charset="0"/>
                </a:endParaRPr>
              </a:p>
            </p:txBody>
          </p:sp>
        </p:grpSp>
      </p:gr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026608" y="5314131"/>
            <a:ext cx="2246648" cy="489960"/>
          </a:xfrm>
          <a:prstGeom prst="rect">
            <a:avLst/>
          </a:prstGeom>
        </p:spPr>
      </p:pic>
    </p:spTree>
    <p:extLst>
      <p:ext uri="{BB962C8B-B14F-4D97-AF65-F5344CB8AC3E}">
        <p14:creationId xmlns:p14="http://schemas.microsoft.com/office/powerpoint/2010/main" val="3692034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4" grpId="0" animBg="1"/>
      <p:bldP spid="275" grpId="0"/>
      <p:bldP spid="276" grpId="0"/>
      <p:bldP spid="277" grpId="0" animBg="1"/>
      <p:bldP spid="5" grpId="0" animBg="1"/>
      <p:bldP spid="12"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5333"/>
            <a:ext cx="2297722"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45720" bIns="45720" numCol="1" spcCol="0" rtlCol="0" fromWordArt="0" anchor="ctr" anchorCtr="0" forceAA="0" compatLnSpc="1">
            <a:prstTxWarp prst="textNoShape">
              <a:avLst/>
            </a:prstTxWarp>
            <a:noAutofit/>
          </a:bodyPr>
          <a:lstStyle/>
          <a:p>
            <a:pPr fontAlgn="base">
              <a:lnSpc>
                <a:spcPct val="90000"/>
              </a:lnSpc>
              <a:spcBef>
                <a:spcPct val="0"/>
              </a:spcBef>
              <a:spcAft>
                <a:spcPts val="600"/>
              </a:spcAft>
            </a:pPr>
            <a:r>
              <a:rPr lang="en-US" sz="4000" kern="0" spc="-100" dirty="0" smtClean="0">
                <a:gradFill>
                  <a:gsLst>
                    <a:gs pos="0">
                      <a:srgbClr val="FFFFFF"/>
                    </a:gs>
                    <a:gs pos="100000">
                      <a:srgbClr val="FFFFFF"/>
                    </a:gs>
                  </a:gsLst>
                  <a:lin ang="5400000" scaled="0"/>
                </a:gradFill>
                <a:latin typeface="+mj-lt"/>
              </a:rPr>
              <a:t>Example: </a:t>
            </a:r>
            <a:r>
              <a:rPr lang="en-US" sz="4000" kern="0" spc="-100" smtClean="0">
                <a:gradFill>
                  <a:gsLst>
                    <a:gs pos="0">
                      <a:srgbClr val="FFFFFF"/>
                    </a:gs>
                    <a:gs pos="100000">
                      <a:srgbClr val="FFFFFF"/>
                    </a:gs>
                  </a:gsLst>
                  <a:lin ang="5400000" scaled="0"/>
                </a:gradFill>
                <a:latin typeface="+mj-lt"/>
              </a:rPr>
              <a:t>VSOnline</a:t>
            </a:r>
            <a:r>
              <a:rPr lang="en-US" sz="4000" kern="0" spc="-100" dirty="0" smtClean="0">
                <a:gradFill>
                  <a:gsLst>
                    <a:gs pos="0">
                      <a:srgbClr val="FFFFFF"/>
                    </a:gs>
                    <a:gs pos="100000">
                      <a:srgbClr val="FFFFFF"/>
                    </a:gs>
                  </a:gsLst>
                  <a:lin ang="5400000" scaled="0"/>
                </a:gradFill>
                <a:latin typeface="+mj-lt"/>
              </a:rPr>
              <a:t> evolves features that are later shared with on-</a:t>
            </a:r>
            <a:r>
              <a:rPr lang="en-US" sz="4000" kern="0" spc="-100" dirty="0" err="1" smtClean="0">
                <a:gradFill>
                  <a:gsLst>
                    <a:gs pos="0">
                      <a:srgbClr val="FFFFFF"/>
                    </a:gs>
                    <a:gs pos="100000">
                      <a:srgbClr val="FFFFFF"/>
                    </a:gs>
                  </a:gsLst>
                  <a:lin ang="5400000" scaled="0"/>
                </a:gradFill>
                <a:latin typeface="+mj-lt"/>
              </a:rPr>
              <a:t>prem</a:t>
            </a:r>
            <a:endParaRPr lang="en-US" sz="4000" kern="0" spc="-100" dirty="0">
              <a:gradFill>
                <a:gsLst>
                  <a:gs pos="0">
                    <a:srgbClr val="FFFFFF"/>
                  </a:gs>
                  <a:gs pos="100000">
                    <a:srgbClr val="FFFFFF"/>
                  </a:gs>
                </a:gsLst>
                <a:lin ang="5400000" scaled="0"/>
              </a:gra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374" y="316631"/>
            <a:ext cx="10268091" cy="6214073"/>
          </a:xfrm>
          <a:prstGeom prst="rect">
            <a:avLst/>
          </a:prstGeom>
        </p:spPr>
      </p:pic>
    </p:spTree>
    <p:extLst>
      <p:ext uri="{BB962C8B-B14F-4D97-AF65-F5344CB8AC3E}">
        <p14:creationId xmlns:p14="http://schemas.microsoft.com/office/powerpoint/2010/main" val="229595523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Adopting Cloud Cadence</a:t>
            </a:r>
            <a:endParaRPr lang="en-US" dirty="0"/>
          </a:p>
        </p:txBody>
      </p:sp>
      <p:sp>
        <p:nvSpPr>
          <p:cNvPr id="4" name="Rectangle 3"/>
          <p:cNvSpPr/>
          <p:nvPr/>
        </p:nvSpPr>
        <p:spPr bwMode="auto">
          <a:xfrm>
            <a:off x="185224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Live Site Culture</a:t>
            </a:r>
            <a:endParaRPr lang="en-US" sz="2400" spc="-70" dirty="0">
              <a:gradFill>
                <a:gsLst>
                  <a:gs pos="0">
                    <a:schemeClr val="tx1"/>
                  </a:gs>
                  <a:gs pos="100000">
                    <a:schemeClr val="tx1"/>
                  </a:gs>
                </a:gsLst>
                <a:lin ang="16200000" scaled="0"/>
              </a:gradFill>
            </a:endParaRPr>
          </a:p>
        </p:txBody>
      </p:sp>
      <p:sp>
        <p:nvSpPr>
          <p:cNvPr id="5" name="Rectangle 4"/>
          <p:cNvSpPr/>
          <p:nvPr/>
        </p:nvSpPr>
        <p:spPr bwMode="auto">
          <a:xfrm>
            <a:off x="1852249"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The Why?</a:t>
            </a:r>
            <a:endParaRPr lang="en-US" sz="2400" spc="-70" dirty="0">
              <a:gradFill>
                <a:gsLst>
                  <a:gs pos="0">
                    <a:schemeClr val="tx1"/>
                  </a:gs>
                  <a:gs pos="100000">
                    <a:schemeClr val="tx1"/>
                  </a:gs>
                </a:gsLst>
                <a:lin ang="16200000" scaled="0"/>
              </a:gradFill>
            </a:endParaRPr>
          </a:p>
        </p:txBody>
      </p:sp>
      <p:sp>
        <p:nvSpPr>
          <p:cNvPr id="6" name="Rectangle 5"/>
          <p:cNvSpPr/>
          <p:nvPr/>
        </p:nvSpPr>
        <p:spPr bwMode="auto">
          <a:xfrm>
            <a:off x="8289167" y="177168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Deployment</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Practices</a:t>
            </a:r>
            <a:endParaRPr lang="en-US" sz="2400" spc="-70" dirty="0">
              <a:gradFill>
                <a:gsLst>
                  <a:gs pos="0">
                    <a:schemeClr val="tx1"/>
                  </a:gs>
                  <a:gs pos="100000">
                    <a:schemeClr val="tx1"/>
                  </a:gs>
                </a:gsLst>
                <a:lin ang="16200000" scaled="0"/>
              </a:gradFill>
            </a:endParaRPr>
          </a:p>
        </p:txBody>
      </p:sp>
      <p:sp>
        <p:nvSpPr>
          <p:cNvPr id="7" name="Rectangle 6"/>
          <p:cNvSpPr/>
          <p:nvPr/>
        </p:nvSpPr>
        <p:spPr bwMode="auto">
          <a:xfrm>
            <a:off x="8300584" y="3924976"/>
            <a:ext cx="2035992" cy="203599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Productizing</a:t>
            </a:r>
          </a:p>
        </p:txBody>
      </p:sp>
      <p:sp>
        <p:nvSpPr>
          <p:cNvPr id="8" name="Rectangle 7"/>
          <p:cNvSpPr/>
          <p:nvPr/>
        </p:nvSpPr>
        <p:spPr bwMode="auto">
          <a:xfrm>
            <a:off x="4001694"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Business Success</a:t>
            </a:r>
            <a:endParaRPr lang="en-US" sz="2400" spc="-70" dirty="0">
              <a:gradFill>
                <a:gsLst>
                  <a:gs pos="0">
                    <a:schemeClr val="tx1"/>
                  </a:gs>
                  <a:gs pos="100000">
                    <a:schemeClr val="tx1"/>
                  </a:gs>
                </a:gsLst>
                <a:lin ang="16200000" scaled="0"/>
              </a:gradFill>
            </a:endParaRPr>
          </a:p>
        </p:txBody>
      </p:sp>
      <p:sp>
        <p:nvSpPr>
          <p:cNvPr id="9" name="Rectangle 8"/>
          <p:cNvSpPr/>
          <p:nvPr/>
        </p:nvSpPr>
        <p:spPr bwMode="auto">
          <a:xfrm>
            <a:off x="3997888" y="1771686"/>
            <a:ext cx="2037298" cy="2037299"/>
          </a:xfrm>
          <a:prstGeom prst="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a:gradFill>
                  <a:gsLst>
                    <a:gs pos="0">
                      <a:schemeClr val="tx1"/>
                    </a:gs>
                    <a:gs pos="100000">
                      <a:schemeClr val="tx1"/>
                    </a:gs>
                  </a:gsLst>
                  <a:lin ang="16200000" scaled="0"/>
                </a:gradFill>
              </a:rPr>
              <a:t>Teams</a:t>
            </a:r>
          </a:p>
        </p:txBody>
      </p:sp>
      <p:sp>
        <p:nvSpPr>
          <p:cNvPr id="10" name="Rectangle 9"/>
          <p:cNvSpPr/>
          <p:nvPr/>
        </p:nvSpPr>
        <p:spPr bwMode="auto">
          <a:xfrm>
            <a:off x="6151139" y="392497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Telemetry</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Learning</a:t>
            </a:r>
            <a:endParaRPr lang="en-US" sz="2400" spc="-70" dirty="0">
              <a:gradFill>
                <a:gsLst>
                  <a:gs pos="0">
                    <a:schemeClr val="tx1"/>
                  </a:gs>
                  <a:gs pos="100000">
                    <a:schemeClr val="tx1"/>
                  </a:gs>
                </a:gsLst>
                <a:lin ang="16200000" scaled="0"/>
              </a:gradFill>
            </a:endParaRPr>
          </a:p>
        </p:txBody>
      </p:sp>
      <p:sp>
        <p:nvSpPr>
          <p:cNvPr id="11" name="Rectangle 10"/>
          <p:cNvSpPr/>
          <p:nvPr/>
        </p:nvSpPr>
        <p:spPr bwMode="auto">
          <a:xfrm>
            <a:off x="6143528" y="1771686"/>
            <a:ext cx="2037298" cy="203729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182880" rIns="91436" bIns="45718" numCol="1" rtlCol="0" anchor="t" anchorCtr="0" compatLnSpc="1">
            <a:prstTxWarp prst="textNoShape">
              <a:avLst/>
            </a:prstTxWarp>
          </a:bodyPr>
          <a:lstStyle/>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Schedule</a:t>
            </a:r>
          </a:p>
          <a:p>
            <a:pPr defTabSz="914099" fontAlgn="base">
              <a:lnSpc>
                <a:spcPct val="90000"/>
              </a:lnSpc>
              <a:spcBef>
                <a:spcPct val="0"/>
              </a:spcBef>
              <a:spcAft>
                <a:spcPct val="0"/>
              </a:spcAft>
            </a:pPr>
            <a:r>
              <a:rPr lang="en-US" sz="2400" spc="-70" dirty="0" smtClean="0">
                <a:gradFill>
                  <a:gsLst>
                    <a:gs pos="0">
                      <a:schemeClr val="tx1"/>
                    </a:gs>
                    <a:gs pos="100000">
                      <a:schemeClr val="tx1"/>
                    </a:gs>
                  </a:gsLst>
                  <a:lin ang="16200000" scaled="0"/>
                </a:gradFill>
              </a:rPr>
              <a:t>Ceremonies</a:t>
            </a:r>
            <a:endParaRPr lang="en-US" sz="2400" spc="-70" dirty="0">
              <a:gradFill>
                <a:gsLst>
                  <a:gs pos="0">
                    <a:schemeClr val="tx1"/>
                  </a:gs>
                  <a:gs pos="100000">
                    <a:schemeClr val="tx1"/>
                  </a:gs>
                </a:gsLst>
                <a:lin ang="16200000" scaled="0"/>
              </a:gradFill>
            </a:endParaRPr>
          </a:p>
        </p:txBody>
      </p:sp>
    </p:spTree>
    <p:extLst>
      <p:ext uri="{BB962C8B-B14F-4D97-AF65-F5344CB8AC3E}">
        <p14:creationId xmlns:p14="http://schemas.microsoft.com/office/powerpoint/2010/main" val="83703460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136" dirty="0"/>
              <a:t>Cross-discipline</a:t>
            </a:r>
          </a:p>
          <a:p>
            <a:r>
              <a:rPr lang="en-US" sz="3136" dirty="0"/>
              <a:t>8-12 people</a:t>
            </a:r>
          </a:p>
          <a:p>
            <a:r>
              <a:rPr lang="en-US" sz="3136" dirty="0"/>
              <a:t>Led by their triad</a:t>
            </a:r>
          </a:p>
          <a:p>
            <a:r>
              <a:rPr lang="en-US" sz="3136" dirty="0"/>
              <a:t>Intact for 12-18 months</a:t>
            </a:r>
          </a:p>
          <a:p>
            <a:r>
              <a:rPr lang="en-US" sz="3136" dirty="0"/>
              <a:t>Autonomous backlog</a:t>
            </a:r>
          </a:p>
          <a:p>
            <a:endParaRPr lang="en-US" sz="3136" dirty="0"/>
          </a:p>
          <a:p>
            <a:endParaRPr lang="en-US" dirty="0"/>
          </a:p>
        </p:txBody>
      </p:sp>
      <p:sp>
        <p:nvSpPr>
          <p:cNvPr id="6" name="Title 5"/>
          <p:cNvSpPr>
            <a:spLocks noGrp="1"/>
          </p:cNvSpPr>
          <p:nvPr>
            <p:ph type="title"/>
          </p:nvPr>
        </p:nvSpPr>
        <p:spPr/>
        <p:txBody>
          <a:bodyPr/>
          <a:lstStyle/>
          <a:p>
            <a:r>
              <a:rPr lang="en-US" dirty="0" smtClean="0"/>
              <a:t>Scrum Teams (a.k.a. “Feature Crews”)</a:t>
            </a:r>
            <a:endParaRPr lang="en-US" dirty="0"/>
          </a:p>
        </p:txBody>
      </p:sp>
      <p:sp>
        <p:nvSpPr>
          <p:cNvPr id="156" name="Rectangle 155"/>
          <p:cNvSpPr/>
          <p:nvPr/>
        </p:nvSpPr>
        <p:spPr bwMode="auto">
          <a:xfrm>
            <a:off x="7076827" y="2795977"/>
            <a:ext cx="456832" cy="4568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1" name="Rectangle 50"/>
          <p:cNvSpPr/>
          <p:nvPr/>
        </p:nvSpPr>
        <p:spPr bwMode="auto">
          <a:xfrm>
            <a:off x="8244348" y="2799306"/>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2" name="Rectangle 51"/>
          <p:cNvSpPr/>
          <p:nvPr/>
        </p:nvSpPr>
        <p:spPr bwMode="auto">
          <a:xfrm>
            <a:off x="7977404" y="3352811"/>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3" name="Rectangle 52"/>
          <p:cNvSpPr/>
          <p:nvPr/>
        </p:nvSpPr>
        <p:spPr bwMode="auto">
          <a:xfrm>
            <a:off x="8525373" y="3352811"/>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4" name="Rectangle 53"/>
          <p:cNvSpPr/>
          <p:nvPr/>
        </p:nvSpPr>
        <p:spPr bwMode="auto">
          <a:xfrm>
            <a:off x="7979676" y="3924424"/>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5" name="Rectangle 54"/>
          <p:cNvSpPr/>
          <p:nvPr/>
        </p:nvSpPr>
        <p:spPr bwMode="auto">
          <a:xfrm>
            <a:off x="8525373" y="3924424"/>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6" name="Rectangle 55"/>
          <p:cNvSpPr/>
          <p:nvPr/>
        </p:nvSpPr>
        <p:spPr bwMode="auto">
          <a:xfrm>
            <a:off x="7975472" y="4465349"/>
            <a:ext cx="456832" cy="4568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7" name="Rectangle 56"/>
          <p:cNvSpPr/>
          <p:nvPr/>
        </p:nvSpPr>
        <p:spPr bwMode="auto">
          <a:xfrm>
            <a:off x="9411871" y="2795977"/>
            <a:ext cx="456832" cy="4568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8" name="Rectangle 57"/>
          <p:cNvSpPr/>
          <p:nvPr/>
        </p:nvSpPr>
        <p:spPr bwMode="auto">
          <a:xfrm>
            <a:off x="9151576" y="3352811"/>
            <a:ext cx="456832" cy="4568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59" name="Rectangle 58"/>
          <p:cNvSpPr/>
          <p:nvPr/>
        </p:nvSpPr>
        <p:spPr bwMode="auto">
          <a:xfrm>
            <a:off x="9699545" y="3352811"/>
            <a:ext cx="456832" cy="4568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60" name="Rectangle 59"/>
          <p:cNvSpPr/>
          <p:nvPr/>
        </p:nvSpPr>
        <p:spPr bwMode="auto">
          <a:xfrm>
            <a:off x="9153849" y="3924424"/>
            <a:ext cx="456832" cy="45683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66" tIns="91366" rIns="91366" bIns="91366" numCol="1" spcCol="0" rtlCol="0" fromWordArt="0" anchor="ctr" anchorCtr="0" forceAA="0" compatLnSpc="1">
            <a:prstTxWarp prst="textNoShape">
              <a:avLst/>
            </a:prstTxWarp>
            <a:noAutofit/>
          </a:bodyPr>
          <a:lstStyle/>
          <a:p>
            <a:pPr algn="ctr" defTabSz="913310" fontAlgn="base">
              <a:spcBef>
                <a:spcPct val="0"/>
              </a:spcBef>
              <a:spcAft>
                <a:spcPct val="0"/>
              </a:spcAft>
            </a:pPr>
            <a:endParaRPr lang="en-US" sz="1600" spc="-51" dirty="0">
              <a:solidFill>
                <a:schemeClr val="tx1"/>
              </a:solidFill>
              <a:latin typeface="Segoe UI" pitchFamily="34" charset="0"/>
              <a:ea typeface="Segoe UI" pitchFamily="34" charset="0"/>
              <a:cs typeface="Segoe UI" pitchFamily="34" charset="0"/>
            </a:endParaRPr>
          </a:p>
        </p:txBody>
      </p:sp>
      <p:sp>
        <p:nvSpPr>
          <p:cNvPr id="149" name="Rectangle 148"/>
          <p:cNvSpPr/>
          <p:nvPr/>
        </p:nvSpPr>
        <p:spPr>
          <a:xfrm>
            <a:off x="6635868" y="2510904"/>
            <a:ext cx="4043747" cy="2819269"/>
          </a:xfrm>
          <a:prstGeom prst="rect">
            <a:avLst/>
          </a:pr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467" fontAlgn="base">
              <a:lnSpc>
                <a:spcPct val="90000"/>
              </a:lnSpc>
              <a:spcBef>
                <a:spcPct val="0"/>
              </a:spcBef>
              <a:spcAft>
                <a:spcPct val="0"/>
              </a:spcAft>
            </a:pPr>
            <a:endParaRPr lang="en-US" sz="235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a:xfrm>
            <a:off x="6635868" y="1920732"/>
            <a:ext cx="3970126" cy="454292"/>
          </a:xfrm>
          <a:prstGeom prst="rect">
            <a:avLst/>
          </a:prstGeom>
        </p:spPr>
        <p:txBody>
          <a:bodyPr wrap="none">
            <a:spAutoFit/>
          </a:bodyPr>
          <a:lstStyle/>
          <a:p>
            <a:r>
              <a:rPr lang="en-US" sz="2352" dirty="0" smtClean="0"/>
              <a:t>Sample </a:t>
            </a:r>
            <a:r>
              <a:rPr lang="en-US" sz="2352" dirty="0" err="1" smtClean="0"/>
              <a:t>Area:Version</a:t>
            </a:r>
            <a:r>
              <a:rPr lang="en-US" sz="2352" dirty="0" smtClean="0"/>
              <a:t> </a:t>
            </a:r>
            <a:r>
              <a:rPr lang="en-US" sz="2352" dirty="0"/>
              <a:t>Control</a:t>
            </a:r>
          </a:p>
        </p:txBody>
      </p:sp>
    </p:spTree>
    <p:extLst>
      <p:ext uri="{BB962C8B-B14F-4D97-AF65-F5344CB8AC3E}">
        <p14:creationId xmlns:p14="http://schemas.microsoft.com/office/powerpoint/2010/main" val="11864899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9900"/>
          <a:stretch/>
        </p:blipFill>
        <p:spPr>
          <a:xfrm>
            <a:off x="987108" y="1190080"/>
            <a:ext cx="10065918" cy="5109534"/>
          </a:xfrm>
          <a:prstGeom prst="rect">
            <a:avLst/>
          </a:prstGeom>
        </p:spPr>
      </p:pic>
      <p:sp>
        <p:nvSpPr>
          <p:cNvPr id="3" name="Title 2"/>
          <p:cNvSpPr>
            <a:spLocks noGrp="1"/>
          </p:cNvSpPr>
          <p:nvPr>
            <p:ph type="title"/>
          </p:nvPr>
        </p:nvSpPr>
        <p:spPr/>
        <p:txBody>
          <a:bodyPr/>
          <a:lstStyle/>
          <a:p>
            <a:r>
              <a:rPr lang="en-US" dirty="0" smtClean="0"/>
              <a:t>Team Rooms</a:t>
            </a:r>
            <a:endParaRPr lang="en-US" dirty="0"/>
          </a:p>
        </p:txBody>
      </p:sp>
    </p:spTree>
    <p:extLst>
      <p:ext uri="{BB962C8B-B14F-4D97-AF65-F5344CB8AC3E}">
        <p14:creationId xmlns:p14="http://schemas.microsoft.com/office/powerpoint/2010/main" val="378623040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etro Template Dark 16x9">
  <a:themeElements>
    <a:clrScheme name="Custom 2">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1_Metro Template Dark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WindowsAppIcons.Movie" Revision="1" Stencil="System.Storyboarding.WindowsApp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98A9D38CC072864F994863DE97A9157E" ma:contentTypeVersion="0" ma:contentTypeDescription="Create a new document." ma:contentTypeScope="" ma:versionID="c5cd1d2754e12d8a8fa9d690e0e953cf">
  <xsd:schema xmlns:xsd="http://www.w3.org/2001/XMLSchema" xmlns:xs="http://www.w3.org/2001/XMLSchema" xmlns:p="http://schemas.microsoft.com/office/2006/metadata/properties" targetNamespace="http://schemas.microsoft.com/office/2006/metadata/properties" ma:root="true" ma:fieldsID="4d610d6a0b28a86eb801547dec455b7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7a37efb4-5e92-49fc-adf4-ed5da2bf7329" RevisionId="bfb921f7-882f-44b9-90d5-6465cb8e50f3" Stencil="172d6d98-e5c9-42e9-a209-79f7a94bbd38" StencilRevisionId="00000000-0000-0000-0000-000000000000" StencilVersion="0.0"/>
</Control>
</file>

<file path=customXml/itemProps1.xml><?xml version="1.0" encoding="utf-8"?>
<ds:datastoreItem xmlns:ds="http://schemas.openxmlformats.org/officeDocument/2006/customXml" ds:itemID="{D6FC0FDF-D187-49FC-9E10-F32A3B7162D6}">
  <ds:schemaRefs>
    <ds:schemaRef ds:uri="http://schemas.microsoft.com/VisualStudio/2011/storyboarding/control"/>
  </ds:schemaRefs>
</ds:datastoreItem>
</file>

<file path=customXml/itemProps2.xml><?xml version="1.0" encoding="utf-8"?>
<ds:datastoreItem xmlns:ds="http://schemas.openxmlformats.org/officeDocument/2006/customXml" ds:itemID="{86C50B34-F56E-4390-BB08-6ABC45CC35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261D802-DDA5-4F81-BD2E-9D721F0F71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663D5469-E65C-488F-95E8-E4F316724140}">
  <ds:schemaRefs>
    <ds:schemaRef ds:uri="http://schemas.microsoft.com/sharepoint/v3/contenttype/forms"/>
  </ds:schemaRefs>
</ds:datastoreItem>
</file>

<file path=customXml/itemProps5.xml><?xml version="1.0" encoding="utf-8"?>
<ds:datastoreItem xmlns:ds="http://schemas.openxmlformats.org/officeDocument/2006/customXml" ds:itemID="{7A6C6047-A3DA-406D-91F8-8F024E815DE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Visual Studio_Light_4x3_PowerPoint</Template>
  <TotalTime>15651</TotalTime>
  <Words>3328</Words>
  <Application>Microsoft Office PowerPoint</Application>
  <PresentationFormat>Custom</PresentationFormat>
  <Paragraphs>512</Paragraphs>
  <Slides>41</Slides>
  <Notes>18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41</vt:i4>
      </vt:variant>
    </vt:vector>
  </HeadingPairs>
  <TitlesOfParts>
    <vt:vector size="54" baseType="lpstr">
      <vt:lpstr>Arial</vt:lpstr>
      <vt:lpstr>Calibri</vt:lpstr>
      <vt:lpstr>Calibri Light</vt:lpstr>
      <vt:lpstr>Century Gothic</vt:lpstr>
      <vt:lpstr>Segoe UI</vt:lpstr>
      <vt:lpstr>Segoe UI Light</vt:lpstr>
      <vt:lpstr>Segoe UI Semilight</vt:lpstr>
      <vt:lpstr>Times New Roman</vt:lpstr>
      <vt:lpstr>Wingdings</vt:lpstr>
      <vt:lpstr>Metro Template Dark 16x9</vt:lpstr>
      <vt:lpstr>Metro Template Colored Titles Segoe UI 16x9</vt:lpstr>
      <vt:lpstr>1_Metro Template Dark 16x9</vt:lpstr>
      <vt:lpstr>MSVID_White_16x9_2012-08-18</vt:lpstr>
      <vt:lpstr>PowerPoint Presentation</vt:lpstr>
      <vt:lpstr>Usage culture</vt:lpstr>
      <vt:lpstr>Adopting Cloud Cadence</vt:lpstr>
      <vt:lpstr>Adopting Cloud Cadence</vt:lpstr>
      <vt:lpstr>A DevOps Lifecycle</vt:lpstr>
      <vt:lpstr>PowerPoint Presentation</vt:lpstr>
      <vt:lpstr>Adopting Cloud Cadence</vt:lpstr>
      <vt:lpstr>Scrum Teams (a.k.a. “Feature Crews”)</vt:lpstr>
      <vt:lpstr>Team Rooms</vt:lpstr>
      <vt:lpstr>Adopting Cloud Cadence</vt:lpstr>
      <vt:lpstr>Planning Horizons </vt:lpstr>
      <vt:lpstr>3 Week Sprints</vt:lpstr>
      <vt:lpstr>Low Ceremony - Sprint Mails and Video</vt:lpstr>
      <vt:lpstr>Sprint Mails - Example</vt:lpstr>
      <vt:lpstr>Adopting Cloud Cadence</vt:lpstr>
      <vt:lpstr>Deployment Principles</vt:lpstr>
      <vt:lpstr>Feature Flag Pattern</vt:lpstr>
      <vt:lpstr>Frequent Updates</vt:lpstr>
      <vt:lpstr>Multiple Scale Units / DCs Enable Canarying</vt:lpstr>
      <vt:lpstr>Adopting Cloud Cadence</vt:lpstr>
      <vt:lpstr>Live-site Culture Principles</vt:lpstr>
      <vt:lpstr>Dashboards Always Visible</vt:lpstr>
      <vt:lpstr>Live Site Issues (LSIs)</vt:lpstr>
      <vt:lpstr>Adopting Cloud Cadence</vt:lpstr>
      <vt:lpstr>Driving Business Success</vt:lpstr>
      <vt:lpstr>Every Service has Multiple Funnels</vt:lpstr>
      <vt:lpstr>Track MoM Growth Rates (not just Cumulative)</vt:lpstr>
      <vt:lpstr>Build, Measure, Learn</vt:lpstr>
      <vt:lpstr>Build, Measure, Learn</vt:lpstr>
      <vt:lpstr>Top Customers Contacted by Reach-Out</vt:lpstr>
      <vt:lpstr>Adopting Cloud Cadence</vt:lpstr>
      <vt:lpstr>PowerPoint Presentation</vt:lpstr>
      <vt:lpstr>PowerPoint Presentation</vt:lpstr>
      <vt:lpstr>PowerPoint Presentation</vt:lpstr>
      <vt:lpstr>Dashboard Mockups - Usage Patterns</vt:lpstr>
      <vt:lpstr>Adopting Cloud Cadence</vt:lpstr>
      <vt:lpstr>PowerPoint Presentation</vt:lpstr>
      <vt:lpstr>Adopting Cloud Cadence</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Consensus</dc:title>
  <dc:subject>&lt;Event Name Here&gt;</dc:subject>
  <dc:creator>Sam Guckenheimer</dc:creator>
  <dc:description>Template: Saku Uchikawa, Microsoft Corporation
Formatting: Sylvia Tedjo, Silver Fox Productions
Event Date:
Event Location:
Audience Type:</dc:description>
  <cp:lastModifiedBy>-</cp:lastModifiedBy>
  <cp:revision>487</cp:revision>
  <dcterms:created xsi:type="dcterms:W3CDTF">2010-07-31T16:29:15Z</dcterms:created>
  <dcterms:modified xsi:type="dcterms:W3CDTF">2014-10-23T14:18:36Z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0x01010098A9D38CC072864F994863DE97A9157E</vt:lpwstr>
  </property>
  <property fmtid="{D5CDD505-2E9C-101B-9397-08002B2CF9AE}" pid="3" name="IsMyDocuments">
    <vt:bool>true</vt:bool>
  </property>
  <property fmtid="{D5CDD505-2E9C-101B-9397-08002B2CF9AE}" pid="4" name="TaxKeyword">
    <vt:lpwstr/>
  </property>
  <property fmtid="{D5CDD505-2E9C-101B-9397-08002B2CF9AE}" pid="5" name="TaxCatchAll">
    <vt:lpwstr/>
  </property>
  <property fmtid="{D5CDD505-2E9C-101B-9397-08002B2CF9AE}" pid="6" name="TaxKeywordTaxHTField">
    <vt:lpwstr/>
  </property>
</Properties>
</file>